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65"/>
  </p:notesMasterIdLst>
  <p:sldIdLst>
    <p:sldId id="256" r:id="rId5"/>
    <p:sldId id="258" r:id="rId6"/>
    <p:sldId id="265" r:id="rId7"/>
    <p:sldId id="257" r:id="rId8"/>
    <p:sldId id="266" r:id="rId9"/>
    <p:sldId id="259" r:id="rId10"/>
    <p:sldId id="267" r:id="rId11"/>
    <p:sldId id="261" r:id="rId12"/>
    <p:sldId id="268" r:id="rId13"/>
    <p:sldId id="269" r:id="rId14"/>
    <p:sldId id="270" r:id="rId15"/>
    <p:sldId id="273" r:id="rId16"/>
    <p:sldId id="271" r:id="rId17"/>
    <p:sldId id="275" r:id="rId18"/>
    <p:sldId id="276" r:id="rId19"/>
    <p:sldId id="277" r:id="rId20"/>
    <p:sldId id="278" r:id="rId21"/>
    <p:sldId id="282" r:id="rId22"/>
    <p:sldId id="281" r:id="rId23"/>
    <p:sldId id="280" r:id="rId24"/>
    <p:sldId id="279" r:id="rId25"/>
    <p:sldId id="284" r:id="rId26"/>
    <p:sldId id="274" r:id="rId27"/>
    <p:sldId id="285" r:id="rId28"/>
    <p:sldId id="286" r:id="rId29"/>
    <p:sldId id="287" r:id="rId30"/>
    <p:sldId id="288" r:id="rId31"/>
    <p:sldId id="289" r:id="rId32"/>
    <p:sldId id="262" r:id="rId33"/>
    <p:sldId id="264" r:id="rId34"/>
    <p:sldId id="263" r:id="rId35"/>
    <p:sldId id="292" r:id="rId36"/>
    <p:sldId id="294" r:id="rId37"/>
    <p:sldId id="293" r:id="rId38"/>
    <p:sldId id="295" r:id="rId39"/>
    <p:sldId id="296" r:id="rId40"/>
    <p:sldId id="297" r:id="rId41"/>
    <p:sldId id="298" r:id="rId42"/>
    <p:sldId id="309" r:id="rId43"/>
    <p:sldId id="299" r:id="rId44"/>
    <p:sldId id="308" r:id="rId45"/>
    <p:sldId id="310" r:id="rId46"/>
    <p:sldId id="300" r:id="rId47"/>
    <p:sldId id="304" r:id="rId48"/>
    <p:sldId id="311" r:id="rId49"/>
    <p:sldId id="301" r:id="rId50"/>
    <p:sldId id="312" r:id="rId51"/>
    <p:sldId id="307" r:id="rId52"/>
    <p:sldId id="302" r:id="rId53"/>
    <p:sldId id="314" r:id="rId54"/>
    <p:sldId id="313" r:id="rId55"/>
    <p:sldId id="320" r:id="rId56"/>
    <p:sldId id="319" r:id="rId57"/>
    <p:sldId id="321" r:id="rId58"/>
    <p:sldId id="322" r:id="rId59"/>
    <p:sldId id="303" r:id="rId60"/>
    <p:sldId id="305" r:id="rId61"/>
    <p:sldId id="315" r:id="rId62"/>
    <p:sldId id="316" r:id="rId63"/>
    <p:sldId id="317" r:id="rId6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8140" autoAdjust="0"/>
  </p:normalViewPr>
  <p:slideViewPr>
    <p:cSldViewPr snapToGrid="0">
      <p:cViewPr varScale="1">
        <p:scale>
          <a:sx n="78" d="100"/>
          <a:sy n="78" d="100"/>
        </p:scale>
        <p:origin x="1872" y="54"/>
      </p:cViewPr>
      <p:guideLst/>
    </p:cSldViewPr>
  </p:slideViewPr>
  <p:notesTextViewPr>
    <p:cViewPr>
      <p:scale>
        <a:sx n="1" d="1"/>
        <a:sy n="1" d="1"/>
      </p:scale>
      <p:origin x="0" y="0"/>
    </p:cViewPr>
  </p:notesTextViewPr>
  <p:notesViewPr>
    <p:cSldViewPr snapToGrid="0">
      <p:cViewPr varScale="1">
        <p:scale>
          <a:sx n="83" d="100"/>
          <a:sy n="83" d="100"/>
        </p:scale>
        <p:origin x="93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3B1D9D15-B610-4EB0-8A59-CAFFA6B2A4B5}" type="datetimeFigureOut">
              <a:rPr lang="en-US" smtClean="0"/>
              <a:t>8/6/2020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2F78962F-3711-4F9D-89AB-8FC568985DC6}" type="slidenum">
              <a:rPr lang="en-US" smtClean="0"/>
              <a:t>‹#›</a:t>
            </a:fld>
            <a:endParaRPr lang="en-US"/>
          </a:p>
        </p:txBody>
      </p:sp>
    </p:spTree>
    <p:extLst>
      <p:ext uri="{BB962C8B-B14F-4D97-AF65-F5344CB8AC3E}">
        <p14:creationId xmlns:p14="http://schemas.microsoft.com/office/powerpoint/2010/main" val="100285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1</a:t>
            </a:fld>
            <a:endParaRPr lang="en-US"/>
          </a:p>
        </p:txBody>
      </p:sp>
    </p:spTree>
    <p:extLst>
      <p:ext uri="{BB962C8B-B14F-4D97-AF65-F5344CB8AC3E}">
        <p14:creationId xmlns:p14="http://schemas.microsoft.com/office/powerpoint/2010/main" val="186143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4360" y="4620577"/>
            <a:ext cx="6183630" cy="3780473"/>
          </a:xfrm>
        </p:spPr>
        <p:txBody>
          <a:bodyPr/>
          <a:lstStyle/>
          <a:p>
            <a:pPr marL="181225" indent="-181225" defTabSz="966529">
              <a:buFontTx/>
              <a:buChar char="-"/>
              <a:defRPr/>
            </a:pPr>
            <a:r>
              <a:rPr lang="en-US" sz="1800" baseline="0" dirty="0"/>
              <a:t>Examples and potential templates provided within the club affiliation package paperwork </a:t>
            </a:r>
          </a:p>
          <a:p>
            <a:pPr marL="638425" lvl="1" indent="-181225" defTabSz="966529">
              <a:buFontTx/>
              <a:buChar char="-"/>
              <a:defRPr/>
            </a:pPr>
            <a:r>
              <a:rPr lang="en-US" sz="1800" baseline="0" dirty="0"/>
              <a:t>(Peterborough, Waterloo and Collingwood Cycling Club)</a:t>
            </a:r>
          </a:p>
          <a:p>
            <a:pPr defTabSz="966529">
              <a:defRPr/>
            </a:pPr>
            <a:endParaRPr lang="en-US" sz="1800" dirty="0"/>
          </a:p>
          <a:p>
            <a:pPr defTabSz="966529">
              <a:defRPr/>
            </a:pPr>
            <a:r>
              <a:rPr lang="en-US" sz="1800" dirty="0"/>
              <a:t>How to access:</a:t>
            </a:r>
            <a:endParaRPr lang="en-US" sz="1800" baseline="0" dirty="0"/>
          </a:p>
          <a:p>
            <a:pPr marL="664488" lvl="1" indent="-181225" defTabSz="966529">
              <a:buFontTx/>
              <a:buChar char="-"/>
              <a:defRPr/>
            </a:pPr>
            <a:r>
              <a:rPr lang="en-US" sz="1800" baseline="0" dirty="0"/>
              <a:t>Clubs and Teams</a:t>
            </a:r>
          </a:p>
          <a:p>
            <a:pPr marL="664488" lvl="1" indent="-181225" defTabSz="966529">
              <a:buFontTx/>
              <a:buChar char="-"/>
              <a:defRPr/>
            </a:pPr>
            <a:r>
              <a:rPr lang="en-US" sz="1800" baseline="0" dirty="0"/>
              <a:t>Forms &amp; Literature</a:t>
            </a:r>
          </a:p>
          <a:p>
            <a:pPr marL="664488" lvl="1" indent="-181225" defTabSz="966529">
              <a:buFontTx/>
              <a:buChar char="-"/>
              <a:defRPr/>
            </a:pPr>
            <a:r>
              <a:rPr lang="en-US" sz="1800" baseline="0" dirty="0"/>
              <a:t>Club Affiliation Package</a:t>
            </a:r>
          </a:p>
        </p:txBody>
      </p:sp>
      <p:sp>
        <p:nvSpPr>
          <p:cNvPr id="4" name="Slide Number Placeholder 3"/>
          <p:cNvSpPr>
            <a:spLocks noGrp="1"/>
          </p:cNvSpPr>
          <p:nvPr>
            <p:ph type="sldNum" sz="quarter" idx="10"/>
          </p:nvPr>
        </p:nvSpPr>
        <p:spPr/>
        <p:txBody>
          <a:bodyPr/>
          <a:lstStyle/>
          <a:p>
            <a:fld id="{2F78962F-3711-4F9D-89AB-8FC568985DC6}" type="slidenum">
              <a:rPr lang="en-US" smtClean="0"/>
              <a:t>10</a:t>
            </a:fld>
            <a:endParaRPr lang="en-US"/>
          </a:p>
        </p:txBody>
      </p:sp>
    </p:spTree>
    <p:extLst>
      <p:ext uri="{BB962C8B-B14F-4D97-AF65-F5344CB8AC3E}">
        <p14:creationId xmlns:p14="http://schemas.microsoft.com/office/powerpoint/2010/main" val="4147013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0060" y="4620577"/>
            <a:ext cx="6412230" cy="3780473"/>
          </a:xfrm>
        </p:spPr>
        <p:txBody>
          <a:bodyPr/>
          <a:lstStyle/>
          <a:p>
            <a:pPr defTabSz="966529">
              <a:defRPr/>
            </a:pPr>
            <a:r>
              <a:rPr lang="en-US" sz="2400" baseline="0" dirty="0"/>
              <a:t>Let’s talk about some examples of safe riding practices that could be included in your ride guide</a:t>
            </a:r>
          </a:p>
          <a:p>
            <a:endParaRPr lang="en-US" sz="1800" baseline="0" dirty="0"/>
          </a:p>
          <a:p>
            <a:r>
              <a:rPr lang="en-US" sz="1800" baseline="0" dirty="0"/>
              <a:t>*click*</a:t>
            </a:r>
          </a:p>
          <a:p>
            <a:pPr marL="181225" indent="-181225">
              <a:buFontTx/>
              <a:buChar char="-"/>
            </a:pPr>
            <a:r>
              <a:rPr lang="en-US" sz="1800" b="1" baseline="0" dirty="0"/>
              <a:t>1 foot down rule</a:t>
            </a:r>
            <a:r>
              <a:rPr lang="en-US" sz="1800" baseline="0" dirty="0"/>
              <a:t>: when you arrive at a stop sign, or stop light, always put one foot down, make it habit, instill the importance to the entire group</a:t>
            </a:r>
          </a:p>
        </p:txBody>
      </p:sp>
      <p:sp>
        <p:nvSpPr>
          <p:cNvPr id="4" name="Slide Number Placeholder 3"/>
          <p:cNvSpPr>
            <a:spLocks noGrp="1"/>
          </p:cNvSpPr>
          <p:nvPr>
            <p:ph type="sldNum" sz="quarter" idx="10"/>
          </p:nvPr>
        </p:nvSpPr>
        <p:spPr/>
        <p:txBody>
          <a:bodyPr/>
          <a:lstStyle/>
          <a:p>
            <a:fld id="{2F78962F-3711-4F9D-89AB-8FC568985DC6}" type="slidenum">
              <a:rPr lang="en-US" smtClean="0"/>
              <a:t>11</a:t>
            </a:fld>
            <a:endParaRPr lang="en-US"/>
          </a:p>
        </p:txBody>
      </p:sp>
    </p:spTree>
    <p:extLst>
      <p:ext uri="{BB962C8B-B14F-4D97-AF65-F5344CB8AC3E}">
        <p14:creationId xmlns:p14="http://schemas.microsoft.com/office/powerpoint/2010/main" val="2360238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Tx/>
              <a:buChar char="-"/>
            </a:pPr>
            <a:r>
              <a:rPr lang="en-US" sz="1800" baseline="0" dirty="0"/>
              <a:t>Readily utilized hand signals</a:t>
            </a:r>
          </a:p>
          <a:p>
            <a:r>
              <a:rPr lang="en-US" sz="1800" dirty="0"/>
              <a:t>STOP!! *next slide*</a:t>
            </a:r>
            <a:endParaRPr lang="en-US" sz="1800" baseline="0" dirty="0"/>
          </a:p>
        </p:txBody>
      </p:sp>
      <p:sp>
        <p:nvSpPr>
          <p:cNvPr id="4" name="Slide Number Placeholder 3"/>
          <p:cNvSpPr>
            <a:spLocks noGrp="1"/>
          </p:cNvSpPr>
          <p:nvPr>
            <p:ph type="sldNum" sz="quarter" idx="10"/>
          </p:nvPr>
        </p:nvSpPr>
        <p:spPr/>
        <p:txBody>
          <a:bodyPr/>
          <a:lstStyle/>
          <a:p>
            <a:fld id="{2F78962F-3711-4F9D-89AB-8FC568985DC6}" type="slidenum">
              <a:rPr lang="en-US" smtClean="0"/>
              <a:t>12</a:t>
            </a:fld>
            <a:endParaRPr lang="en-US"/>
          </a:p>
        </p:txBody>
      </p:sp>
    </p:spTree>
    <p:extLst>
      <p:ext uri="{BB962C8B-B14F-4D97-AF65-F5344CB8AC3E}">
        <p14:creationId xmlns:p14="http://schemas.microsoft.com/office/powerpoint/2010/main" val="1943510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TURN</a:t>
            </a:r>
          </a:p>
        </p:txBody>
      </p:sp>
      <p:sp>
        <p:nvSpPr>
          <p:cNvPr id="4" name="Slide Number Placeholder 3"/>
          <p:cNvSpPr>
            <a:spLocks noGrp="1"/>
          </p:cNvSpPr>
          <p:nvPr>
            <p:ph type="sldNum" sz="quarter" idx="10"/>
          </p:nvPr>
        </p:nvSpPr>
        <p:spPr/>
        <p:txBody>
          <a:bodyPr/>
          <a:lstStyle/>
          <a:p>
            <a:fld id="{2F78962F-3711-4F9D-89AB-8FC568985DC6}" type="slidenum">
              <a:rPr lang="en-US" smtClean="0"/>
              <a:t>13</a:t>
            </a:fld>
            <a:endParaRPr lang="en-US"/>
          </a:p>
        </p:txBody>
      </p:sp>
    </p:spTree>
    <p:extLst>
      <p:ext uri="{BB962C8B-B14F-4D97-AF65-F5344CB8AC3E}">
        <p14:creationId xmlns:p14="http://schemas.microsoft.com/office/powerpoint/2010/main" val="1290803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STOPPING</a:t>
            </a:r>
          </a:p>
        </p:txBody>
      </p:sp>
      <p:sp>
        <p:nvSpPr>
          <p:cNvPr id="4" name="Slide Number Placeholder 3"/>
          <p:cNvSpPr>
            <a:spLocks noGrp="1"/>
          </p:cNvSpPr>
          <p:nvPr>
            <p:ph type="sldNum" sz="quarter" idx="10"/>
          </p:nvPr>
        </p:nvSpPr>
        <p:spPr/>
        <p:txBody>
          <a:bodyPr/>
          <a:lstStyle/>
          <a:p>
            <a:fld id="{2F78962F-3711-4F9D-89AB-8FC568985DC6}" type="slidenum">
              <a:rPr lang="en-US" smtClean="0"/>
              <a:t>14</a:t>
            </a:fld>
            <a:endParaRPr lang="en-US"/>
          </a:p>
        </p:txBody>
      </p:sp>
    </p:spTree>
    <p:extLst>
      <p:ext uri="{BB962C8B-B14F-4D97-AF65-F5344CB8AC3E}">
        <p14:creationId xmlns:p14="http://schemas.microsoft.com/office/powerpoint/2010/main" val="3945109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SLOWING</a:t>
            </a:r>
          </a:p>
        </p:txBody>
      </p:sp>
      <p:sp>
        <p:nvSpPr>
          <p:cNvPr id="4" name="Slide Number Placeholder 3"/>
          <p:cNvSpPr>
            <a:spLocks noGrp="1"/>
          </p:cNvSpPr>
          <p:nvPr>
            <p:ph type="sldNum" sz="quarter" idx="10"/>
          </p:nvPr>
        </p:nvSpPr>
        <p:spPr/>
        <p:txBody>
          <a:bodyPr/>
          <a:lstStyle/>
          <a:p>
            <a:fld id="{2F78962F-3711-4F9D-89AB-8FC568985DC6}" type="slidenum">
              <a:rPr lang="en-US" smtClean="0"/>
              <a:t>15</a:t>
            </a:fld>
            <a:endParaRPr lang="en-US"/>
          </a:p>
        </p:txBody>
      </p:sp>
    </p:spTree>
    <p:extLst>
      <p:ext uri="{BB962C8B-B14F-4D97-AF65-F5344CB8AC3E}">
        <p14:creationId xmlns:p14="http://schemas.microsoft.com/office/powerpoint/2010/main" val="414246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TURN</a:t>
            </a:r>
          </a:p>
        </p:txBody>
      </p:sp>
      <p:sp>
        <p:nvSpPr>
          <p:cNvPr id="4" name="Slide Number Placeholder 3"/>
          <p:cNvSpPr>
            <a:spLocks noGrp="1"/>
          </p:cNvSpPr>
          <p:nvPr>
            <p:ph type="sldNum" sz="quarter" idx="10"/>
          </p:nvPr>
        </p:nvSpPr>
        <p:spPr/>
        <p:txBody>
          <a:bodyPr/>
          <a:lstStyle/>
          <a:p>
            <a:fld id="{2F78962F-3711-4F9D-89AB-8FC568985DC6}" type="slidenum">
              <a:rPr lang="en-US" smtClean="0"/>
              <a:t>16</a:t>
            </a:fld>
            <a:endParaRPr lang="en-US"/>
          </a:p>
        </p:txBody>
      </p:sp>
    </p:spTree>
    <p:extLst>
      <p:ext uri="{BB962C8B-B14F-4D97-AF65-F5344CB8AC3E}">
        <p14:creationId xmlns:p14="http://schemas.microsoft.com/office/powerpoint/2010/main" val="2603006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TRACKS</a:t>
            </a:r>
          </a:p>
        </p:txBody>
      </p:sp>
      <p:sp>
        <p:nvSpPr>
          <p:cNvPr id="4" name="Slide Number Placeholder 3"/>
          <p:cNvSpPr>
            <a:spLocks noGrp="1"/>
          </p:cNvSpPr>
          <p:nvPr>
            <p:ph type="sldNum" sz="quarter" idx="10"/>
          </p:nvPr>
        </p:nvSpPr>
        <p:spPr/>
        <p:txBody>
          <a:bodyPr/>
          <a:lstStyle/>
          <a:p>
            <a:fld id="{2F78962F-3711-4F9D-89AB-8FC568985DC6}" type="slidenum">
              <a:rPr lang="en-US" smtClean="0"/>
              <a:t>17</a:t>
            </a:fld>
            <a:endParaRPr lang="en-US"/>
          </a:p>
        </p:txBody>
      </p:sp>
    </p:spTree>
    <p:extLst>
      <p:ext uri="{BB962C8B-B14F-4D97-AF65-F5344CB8AC3E}">
        <p14:creationId xmlns:p14="http://schemas.microsoft.com/office/powerpoint/2010/main" val="3385922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a:t>
            </a:r>
          </a:p>
        </p:txBody>
      </p:sp>
      <p:sp>
        <p:nvSpPr>
          <p:cNvPr id="4" name="Slide Number Placeholder 3"/>
          <p:cNvSpPr>
            <a:spLocks noGrp="1"/>
          </p:cNvSpPr>
          <p:nvPr>
            <p:ph type="sldNum" sz="quarter" idx="10"/>
          </p:nvPr>
        </p:nvSpPr>
        <p:spPr/>
        <p:txBody>
          <a:bodyPr/>
          <a:lstStyle/>
          <a:p>
            <a:fld id="{2F78962F-3711-4F9D-89AB-8FC568985DC6}" type="slidenum">
              <a:rPr lang="en-US" smtClean="0"/>
              <a:t>18</a:t>
            </a:fld>
            <a:endParaRPr lang="en-US"/>
          </a:p>
        </p:txBody>
      </p:sp>
    </p:spTree>
    <p:extLst>
      <p:ext uri="{BB962C8B-B14F-4D97-AF65-F5344CB8AC3E}">
        <p14:creationId xmlns:p14="http://schemas.microsoft.com/office/powerpoint/2010/main" val="2216872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GRAVEL</a:t>
            </a:r>
          </a:p>
        </p:txBody>
      </p:sp>
      <p:sp>
        <p:nvSpPr>
          <p:cNvPr id="4" name="Slide Number Placeholder 3"/>
          <p:cNvSpPr>
            <a:spLocks noGrp="1"/>
          </p:cNvSpPr>
          <p:nvPr>
            <p:ph type="sldNum" sz="quarter" idx="10"/>
          </p:nvPr>
        </p:nvSpPr>
        <p:spPr/>
        <p:txBody>
          <a:bodyPr/>
          <a:lstStyle/>
          <a:p>
            <a:fld id="{2F78962F-3711-4F9D-89AB-8FC568985DC6}" type="slidenum">
              <a:rPr lang="en-US" smtClean="0"/>
              <a:t>19</a:t>
            </a:fld>
            <a:endParaRPr lang="en-US"/>
          </a:p>
        </p:txBody>
      </p:sp>
    </p:spTree>
    <p:extLst>
      <p:ext uri="{BB962C8B-B14F-4D97-AF65-F5344CB8AC3E}">
        <p14:creationId xmlns:p14="http://schemas.microsoft.com/office/powerpoint/2010/main" val="3438374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7190" y="4792027"/>
            <a:ext cx="6686550" cy="3780473"/>
          </a:xfrm>
        </p:spPr>
        <p:txBody>
          <a:bodyPr/>
          <a:lstStyle/>
          <a:p>
            <a:r>
              <a:rPr lang="en-US" sz="1800" dirty="0"/>
              <a:t>Thank you</a:t>
            </a:r>
          </a:p>
          <a:p>
            <a:endParaRPr lang="en-US" sz="1800" dirty="0"/>
          </a:p>
          <a:p>
            <a:r>
              <a:rPr lang="en-US" sz="1800" dirty="0"/>
              <a:t>90min in-class session </a:t>
            </a:r>
          </a:p>
          <a:p>
            <a:pPr marL="285750" indent="-285750">
              <a:buFontTx/>
              <a:buChar char="-"/>
            </a:pPr>
            <a:r>
              <a:rPr lang="en-US" sz="1800" dirty="0"/>
              <a:t>risk management</a:t>
            </a:r>
          </a:p>
          <a:p>
            <a:pPr marL="285750" indent="-285750">
              <a:buFontTx/>
              <a:buChar char="-"/>
            </a:pPr>
            <a:r>
              <a:rPr lang="en-US" sz="1800" dirty="0"/>
              <a:t>club ride guides </a:t>
            </a:r>
          </a:p>
          <a:p>
            <a:pPr marL="285750" indent="-285750">
              <a:buFontTx/>
              <a:buChar char="-"/>
            </a:pPr>
            <a:r>
              <a:rPr lang="en-US" sz="1800" dirty="0"/>
              <a:t>ride leader role description </a:t>
            </a:r>
          </a:p>
          <a:p>
            <a:pPr marL="742950" lvl="1" indent="-285750">
              <a:buFontTx/>
              <a:buChar char="-"/>
            </a:pPr>
            <a:r>
              <a:rPr lang="en-US" sz="1800" dirty="0"/>
              <a:t>troubleshooting situations.</a:t>
            </a:r>
          </a:p>
          <a:p>
            <a:endParaRPr lang="en-US" sz="1800" dirty="0"/>
          </a:p>
          <a:p>
            <a:r>
              <a:rPr lang="en-US" sz="1800" dirty="0"/>
              <a:t>On Bike Portion = basic group simulations </a:t>
            </a:r>
          </a:p>
          <a:p>
            <a:pPr marL="285750" indent="-285750">
              <a:buFontTx/>
              <a:buChar char="-"/>
            </a:pPr>
            <a:r>
              <a:rPr lang="en-US" sz="1800" dirty="0"/>
              <a:t>how to be a good ride leader</a:t>
            </a:r>
          </a:p>
          <a:p>
            <a:pPr marL="285750" indent="-285750">
              <a:buFontTx/>
              <a:buChar char="-"/>
            </a:pPr>
            <a:r>
              <a:rPr lang="en-US" sz="1800" dirty="0"/>
              <a:t>safe cycling skills </a:t>
            </a:r>
          </a:p>
          <a:p>
            <a:r>
              <a:rPr lang="en-US" sz="1800" dirty="0"/>
              <a:t/>
            </a:r>
            <a:br>
              <a:rPr lang="en-US" sz="1800" dirty="0"/>
            </a:br>
            <a:r>
              <a:rPr lang="en-US" sz="1800" dirty="0"/>
              <a:t>Share any of the information you find useful to others!</a:t>
            </a:r>
          </a:p>
        </p:txBody>
      </p:sp>
      <p:sp>
        <p:nvSpPr>
          <p:cNvPr id="4" name="Slide Number Placeholder 3"/>
          <p:cNvSpPr>
            <a:spLocks noGrp="1"/>
          </p:cNvSpPr>
          <p:nvPr>
            <p:ph type="sldNum" sz="quarter" idx="10"/>
          </p:nvPr>
        </p:nvSpPr>
        <p:spPr/>
        <p:txBody>
          <a:bodyPr/>
          <a:lstStyle/>
          <a:p>
            <a:fld id="{2F78962F-3711-4F9D-89AB-8FC568985DC6}" type="slidenum">
              <a:rPr lang="en-US" smtClean="0"/>
              <a:t>2</a:t>
            </a:fld>
            <a:endParaRPr lang="en-US" dirty="0"/>
          </a:p>
        </p:txBody>
      </p:sp>
    </p:spTree>
    <p:extLst>
      <p:ext uri="{BB962C8B-B14F-4D97-AF65-F5344CB8AC3E}">
        <p14:creationId xmlns:p14="http://schemas.microsoft.com/office/powerpoint/2010/main" val="33681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OBSTACLE – MOVE</a:t>
            </a:r>
            <a:r>
              <a:rPr lang="en-US" baseline="0" dirty="0"/>
              <a:t> OVER SLEIGHTLY TO AVOID</a:t>
            </a:r>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20</a:t>
            </a:fld>
            <a:endParaRPr lang="en-US"/>
          </a:p>
        </p:txBody>
      </p:sp>
    </p:spTree>
    <p:extLst>
      <p:ext uri="{BB962C8B-B14F-4D97-AF65-F5344CB8AC3E}">
        <p14:creationId xmlns:p14="http://schemas.microsoft.com/office/powerpoint/2010/main" val="3718337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ROTATING</a:t>
            </a:r>
          </a:p>
        </p:txBody>
      </p:sp>
      <p:sp>
        <p:nvSpPr>
          <p:cNvPr id="4" name="Slide Number Placeholder 3"/>
          <p:cNvSpPr>
            <a:spLocks noGrp="1"/>
          </p:cNvSpPr>
          <p:nvPr>
            <p:ph type="sldNum" sz="quarter" idx="10"/>
          </p:nvPr>
        </p:nvSpPr>
        <p:spPr/>
        <p:txBody>
          <a:bodyPr/>
          <a:lstStyle/>
          <a:p>
            <a:fld id="{2F78962F-3711-4F9D-89AB-8FC568985DC6}" type="slidenum">
              <a:rPr lang="en-US" smtClean="0"/>
              <a:t>21</a:t>
            </a:fld>
            <a:endParaRPr lang="en-US"/>
          </a:p>
        </p:txBody>
      </p:sp>
    </p:spTree>
    <p:extLst>
      <p:ext uri="{BB962C8B-B14F-4D97-AF65-F5344CB8AC3E}">
        <p14:creationId xmlns:p14="http://schemas.microsoft.com/office/powerpoint/2010/main" val="3068708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OR DOUBLE FILE</a:t>
            </a:r>
          </a:p>
        </p:txBody>
      </p:sp>
      <p:sp>
        <p:nvSpPr>
          <p:cNvPr id="4" name="Slide Number Placeholder 3"/>
          <p:cNvSpPr>
            <a:spLocks noGrp="1"/>
          </p:cNvSpPr>
          <p:nvPr>
            <p:ph type="sldNum" sz="quarter" idx="10"/>
          </p:nvPr>
        </p:nvSpPr>
        <p:spPr/>
        <p:txBody>
          <a:bodyPr/>
          <a:lstStyle/>
          <a:p>
            <a:fld id="{2F78962F-3711-4F9D-89AB-8FC568985DC6}" type="slidenum">
              <a:rPr lang="en-US" smtClean="0"/>
              <a:t>22</a:t>
            </a:fld>
            <a:endParaRPr lang="en-US"/>
          </a:p>
        </p:txBody>
      </p:sp>
    </p:spTree>
    <p:extLst>
      <p:ext uri="{BB962C8B-B14F-4D97-AF65-F5344CB8AC3E}">
        <p14:creationId xmlns:p14="http://schemas.microsoft.com/office/powerpoint/2010/main" val="2992537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7190" y="4620577"/>
            <a:ext cx="6560820" cy="3780473"/>
          </a:xfrm>
        </p:spPr>
        <p:txBody>
          <a:bodyPr/>
          <a:lstStyle/>
          <a:p>
            <a:r>
              <a:rPr lang="en-US" sz="1800" baseline="0" dirty="0"/>
              <a:t>*click*</a:t>
            </a:r>
          </a:p>
          <a:p>
            <a:r>
              <a:rPr lang="en-US" sz="1800" baseline="0" dirty="0"/>
              <a:t>- ride as close to the right hand side of the road as is safe </a:t>
            </a:r>
          </a:p>
          <a:p>
            <a:r>
              <a:rPr lang="en-US" sz="1800" baseline="0" dirty="0"/>
              <a:t>- stay within 1m of the </a:t>
            </a:r>
            <a:r>
              <a:rPr lang="en-US" sz="1800" b="1" baseline="0" dirty="0"/>
              <a:t>ridable right hand side </a:t>
            </a:r>
            <a:r>
              <a:rPr lang="en-US" sz="1800" baseline="0" dirty="0"/>
              <a:t>of the road</a:t>
            </a:r>
          </a:p>
          <a:p>
            <a:pPr marL="181225" indent="-181225">
              <a:buFontTx/>
              <a:buChar char="-"/>
            </a:pPr>
            <a:r>
              <a:rPr lang="en-US" sz="1800" baseline="0" dirty="0"/>
              <a:t>Do not sprawl across the road making it impossible for cars to pass</a:t>
            </a:r>
          </a:p>
          <a:p>
            <a:endParaRPr lang="en-US" baseline="0" dirty="0"/>
          </a:p>
        </p:txBody>
      </p:sp>
      <p:sp>
        <p:nvSpPr>
          <p:cNvPr id="4" name="Slide Number Placeholder 3"/>
          <p:cNvSpPr>
            <a:spLocks noGrp="1"/>
          </p:cNvSpPr>
          <p:nvPr>
            <p:ph type="sldNum" sz="quarter" idx="10"/>
          </p:nvPr>
        </p:nvSpPr>
        <p:spPr/>
        <p:txBody>
          <a:bodyPr/>
          <a:lstStyle/>
          <a:p>
            <a:fld id="{2F78962F-3711-4F9D-89AB-8FC568985DC6}" type="slidenum">
              <a:rPr lang="en-US" smtClean="0"/>
              <a:t>23</a:t>
            </a:fld>
            <a:endParaRPr lang="en-US"/>
          </a:p>
        </p:txBody>
      </p:sp>
    </p:spTree>
    <p:extLst>
      <p:ext uri="{BB962C8B-B14F-4D97-AF65-F5344CB8AC3E}">
        <p14:creationId xmlns:p14="http://schemas.microsoft.com/office/powerpoint/2010/main" val="4280622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baseline="0" dirty="0"/>
              <a:t>Passing on the left</a:t>
            </a:r>
            <a:r>
              <a:rPr lang="en-US" sz="1800" baseline="0" dirty="0"/>
              <a:t>: if you’re passing a slower moving rider, or rotating in an echelon, you want to always pass on the left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F78962F-3711-4F9D-89AB-8FC568985DC6}" type="slidenum">
              <a:rPr lang="en-US" smtClean="0"/>
              <a:t>24</a:t>
            </a:fld>
            <a:endParaRPr lang="en-US"/>
          </a:p>
        </p:txBody>
      </p:sp>
    </p:spTree>
    <p:extLst>
      <p:ext uri="{BB962C8B-B14F-4D97-AF65-F5344CB8AC3E}">
        <p14:creationId xmlns:p14="http://schemas.microsoft.com/office/powerpoint/2010/main" val="3424766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aseline="0" dirty="0"/>
          </a:p>
          <a:p>
            <a:r>
              <a:rPr lang="en-US" sz="1800" baseline="0" dirty="0"/>
              <a:t>Single line </a:t>
            </a:r>
            <a:r>
              <a:rPr lang="en-US" sz="1800" baseline="0" dirty="0" err="1"/>
              <a:t>paceline</a:t>
            </a:r>
            <a:r>
              <a:rPr lang="en-US" sz="1800" baseline="0" dirty="0"/>
              <a:t> – narrow roads, busy traffic</a:t>
            </a:r>
          </a:p>
          <a:p>
            <a:endParaRPr lang="en-US" sz="1800" baseline="0" dirty="0"/>
          </a:p>
          <a:p>
            <a:r>
              <a:rPr lang="en-US" sz="1800" baseline="0" dirty="0"/>
              <a:t>Double line </a:t>
            </a:r>
            <a:r>
              <a:rPr lang="en-US" sz="1800" baseline="0" dirty="0" err="1"/>
              <a:t>paceline</a:t>
            </a:r>
            <a:endParaRPr lang="en-US" sz="1800" baseline="0" dirty="0"/>
          </a:p>
          <a:p>
            <a:endParaRPr lang="en-US" sz="1800" baseline="0" dirty="0"/>
          </a:p>
          <a:p>
            <a:r>
              <a:rPr lang="en-US" sz="1800" baseline="0" dirty="0"/>
              <a:t>EZ Echelon:</a:t>
            </a:r>
            <a:r>
              <a:rPr lang="en-US" sz="1800" dirty="0"/>
              <a:t> </a:t>
            </a:r>
            <a:r>
              <a:rPr lang="en-US" sz="1800" baseline="0" dirty="0"/>
              <a:t>constant rotation</a:t>
            </a:r>
          </a:p>
          <a:p>
            <a:pPr marL="285750" indent="-285750">
              <a:buFontTx/>
              <a:buChar char="-"/>
            </a:pPr>
            <a:r>
              <a:rPr lang="en-US" sz="1800" baseline="0" dirty="0"/>
              <a:t>avoid regional traffic laws </a:t>
            </a:r>
          </a:p>
          <a:p>
            <a:pPr marL="285750" indent="-285750">
              <a:buFontTx/>
              <a:buChar char="-"/>
            </a:pPr>
            <a:r>
              <a:rPr lang="en-US" sz="1800" baseline="0" dirty="0"/>
              <a:t>left lane is always passing the slower right lane of riders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F78962F-3711-4F9D-89AB-8FC568985DC6}" type="slidenum">
              <a:rPr lang="en-US" smtClean="0"/>
              <a:t>25</a:t>
            </a:fld>
            <a:endParaRPr lang="en-US"/>
          </a:p>
        </p:txBody>
      </p:sp>
    </p:spTree>
    <p:extLst>
      <p:ext uri="{BB962C8B-B14F-4D97-AF65-F5344CB8AC3E}">
        <p14:creationId xmlns:p14="http://schemas.microsoft.com/office/powerpoint/2010/main" val="717025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6092190" cy="3780473"/>
          </a:xfrm>
        </p:spPr>
        <p:txBody>
          <a:bodyPr/>
          <a:lstStyle/>
          <a:p>
            <a:endParaRPr lang="en-US" sz="1800" baseline="0" dirty="0"/>
          </a:p>
          <a:p>
            <a:r>
              <a:rPr lang="en-US" sz="1800" baseline="0" dirty="0"/>
              <a:t>Your </a:t>
            </a:r>
            <a:r>
              <a:rPr lang="en-US" sz="1800" b="1" baseline="0" dirty="0"/>
              <a:t>club’s policies</a:t>
            </a:r>
            <a:r>
              <a:rPr lang="en-US" sz="1800" baseline="0" dirty="0"/>
              <a:t> probably will mention certain </a:t>
            </a:r>
            <a:r>
              <a:rPr lang="en-US" sz="1800" b="1" baseline="0" dirty="0" err="1"/>
              <a:t>behaviours</a:t>
            </a:r>
            <a:r>
              <a:rPr lang="en-US" sz="1800" b="1" baseline="0" dirty="0"/>
              <a:t> </a:t>
            </a:r>
            <a:r>
              <a:rPr lang="en-US" sz="1800" baseline="0" dirty="0"/>
              <a:t>that they will </a:t>
            </a:r>
            <a:r>
              <a:rPr lang="en-US" sz="1800" b="1" baseline="0" dirty="0"/>
              <a:t>not tolerate </a:t>
            </a:r>
            <a:r>
              <a:rPr lang="en-US" sz="1800" baseline="0" dirty="0"/>
              <a:t>such as:</a:t>
            </a:r>
          </a:p>
          <a:p>
            <a:endParaRPr lang="en-US" sz="1800" baseline="0" dirty="0"/>
          </a:p>
          <a:p>
            <a:r>
              <a:rPr lang="en-US" sz="1800" baseline="0" dirty="0"/>
              <a:t>*Click* </a:t>
            </a:r>
          </a:p>
          <a:p>
            <a:pPr marL="181225" indent="-181225">
              <a:buFontTx/>
              <a:buChar char="-"/>
            </a:pPr>
            <a:r>
              <a:rPr lang="en-US" sz="1800" baseline="0" dirty="0"/>
              <a:t>Diagonal echelon based on wind direction</a:t>
            </a:r>
          </a:p>
          <a:p>
            <a:endParaRPr lang="en-US" sz="1800" baseline="0" dirty="0"/>
          </a:p>
          <a:p>
            <a:r>
              <a:rPr lang="en-US" sz="1800" baseline="0" dirty="0"/>
              <a:t>*click*</a:t>
            </a:r>
          </a:p>
          <a:p>
            <a:pPr marL="181225" indent="-181225">
              <a:buFontTx/>
              <a:buChar char="-"/>
            </a:pPr>
            <a:r>
              <a:rPr lang="en-US" sz="1800" baseline="0" dirty="0"/>
              <a:t>Spreading across the entire lane (making it difficult to pass)</a:t>
            </a:r>
          </a:p>
          <a:p>
            <a:endParaRPr lang="en-US" sz="1800" baseline="0" dirty="0"/>
          </a:p>
          <a:p>
            <a:r>
              <a:rPr lang="en-US" sz="1800" baseline="0" dirty="0"/>
              <a:t>*click*</a:t>
            </a:r>
          </a:p>
          <a:p>
            <a:r>
              <a:rPr lang="en-US" sz="1800" baseline="0" dirty="0"/>
              <a:t>- town line sprints or KOM sprints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F78962F-3711-4F9D-89AB-8FC568985DC6}" type="slidenum">
              <a:rPr lang="en-US" smtClean="0"/>
              <a:t>26</a:t>
            </a:fld>
            <a:endParaRPr lang="en-US"/>
          </a:p>
        </p:txBody>
      </p:sp>
    </p:spTree>
    <p:extLst>
      <p:ext uri="{BB962C8B-B14F-4D97-AF65-F5344CB8AC3E}">
        <p14:creationId xmlns:p14="http://schemas.microsoft.com/office/powerpoint/2010/main" val="3808496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R</a:t>
            </a:r>
            <a:r>
              <a:rPr lang="en-US" sz="1800" baseline="0" dirty="0"/>
              <a:t>ecommend group sizes remain between 6-12 riders </a:t>
            </a:r>
          </a:p>
          <a:p>
            <a:endParaRPr lang="en-US" sz="1800" dirty="0"/>
          </a:p>
          <a:p>
            <a:r>
              <a:rPr lang="en-US" sz="1800" baseline="0" dirty="0"/>
              <a:t>If more than that, the group becomes unmanageable </a:t>
            </a:r>
          </a:p>
          <a:p>
            <a:pPr marL="181225" indent="-181225">
              <a:buFontTx/>
              <a:buChar char="-"/>
            </a:pPr>
            <a:r>
              <a:rPr lang="en-US" sz="1800" baseline="0" dirty="0"/>
              <a:t>Single line </a:t>
            </a:r>
            <a:r>
              <a:rPr lang="en-US" sz="1800" baseline="0" dirty="0" err="1"/>
              <a:t>pacelines</a:t>
            </a:r>
            <a:r>
              <a:rPr lang="en-US" sz="1800" baseline="0" dirty="0"/>
              <a:t> end up snaking across the road</a:t>
            </a:r>
          </a:p>
          <a:p>
            <a:pPr marL="181225" indent="-181225">
              <a:buFontTx/>
              <a:buChar char="-"/>
            </a:pPr>
            <a:r>
              <a:rPr lang="en-US" sz="1800" baseline="0" dirty="0"/>
              <a:t>Cars have trouble passing safely</a:t>
            </a:r>
          </a:p>
          <a:p>
            <a:pPr marL="181225" indent="-181225">
              <a:buFontTx/>
              <a:buChar char="-"/>
            </a:pPr>
            <a:endParaRPr lang="en-US" sz="1800" baseline="0" dirty="0"/>
          </a:p>
          <a:p>
            <a:r>
              <a:rPr lang="en-US" sz="1800" baseline="0" dirty="0"/>
              <a:t>Groups can also be made based on ability/speed levels too to ensure all riders are in a group that caters to their needs</a:t>
            </a:r>
          </a:p>
          <a:p>
            <a:endParaRPr lang="en-US" baseline="0" dirty="0"/>
          </a:p>
        </p:txBody>
      </p:sp>
      <p:sp>
        <p:nvSpPr>
          <p:cNvPr id="4" name="Slide Number Placeholder 3"/>
          <p:cNvSpPr>
            <a:spLocks noGrp="1"/>
          </p:cNvSpPr>
          <p:nvPr>
            <p:ph type="sldNum" sz="quarter" idx="10"/>
          </p:nvPr>
        </p:nvSpPr>
        <p:spPr/>
        <p:txBody>
          <a:bodyPr/>
          <a:lstStyle/>
          <a:p>
            <a:fld id="{2F78962F-3711-4F9D-89AB-8FC568985DC6}" type="slidenum">
              <a:rPr lang="en-US" smtClean="0"/>
              <a:t>27</a:t>
            </a:fld>
            <a:endParaRPr lang="en-US"/>
          </a:p>
        </p:txBody>
      </p:sp>
    </p:spTree>
    <p:extLst>
      <p:ext uri="{BB962C8B-B14F-4D97-AF65-F5344CB8AC3E}">
        <p14:creationId xmlns:p14="http://schemas.microsoft.com/office/powerpoint/2010/main" val="117802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0" dirty="0"/>
              <a:t>There are </a:t>
            </a:r>
            <a:r>
              <a:rPr lang="en-US" sz="1800" b="1" baseline="0" dirty="0"/>
              <a:t>benefits to certain forms of </a:t>
            </a:r>
            <a:r>
              <a:rPr lang="en-US" sz="1800" b="1" baseline="0" dirty="0" err="1"/>
              <a:t>paceline</a:t>
            </a:r>
            <a:r>
              <a:rPr lang="en-US" sz="1800" b="1" baseline="0" dirty="0"/>
              <a:t> riding </a:t>
            </a:r>
            <a:r>
              <a:rPr lang="en-US" sz="1800" baseline="0" dirty="0"/>
              <a:t>– the </a:t>
            </a:r>
            <a:r>
              <a:rPr lang="en-US" sz="1800" b="1" baseline="0" dirty="0"/>
              <a:t>club’s ride guide </a:t>
            </a:r>
            <a:r>
              <a:rPr lang="en-US" sz="1800" baseline="0" dirty="0"/>
              <a:t>may outline their </a:t>
            </a:r>
            <a:r>
              <a:rPr lang="en-US" sz="1800" b="1" baseline="0" dirty="0"/>
              <a:t>accepted </a:t>
            </a:r>
            <a:r>
              <a:rPr lang="en-US" sz="1800" b="1" baseline="0" dirty="0" err="1"/>
              <a:t>paceline</a:t>
            </a:r>
            <a:r>
              <a:rPr lang="en-US" sz="1800" b="1" baseline="0" dirty="0"/>
              <a:t> formations</a:t>
            </a:r>
            <a:r>
              <a:rPr lang="en-US" sz="1800" baseline="0" dirty="0"/>
              <a:t> to best allow for the safe passing of traffic</a:t>
            </a:r>
          </a:p>
          <a:p>
            <a:endParaRPr lang="en-US" sz="1800" baseline="0" dirty="0"/>
          </a:p>
          <a:p>
            <a:r>
              <a:rPr lang="en-US" sz="1800" b="1" baseline="0" dirty="0"/>
              <a:t>Single line </a:t>
            </a:r>
            <a:r>
              <a:rPr lang="en-US" sz="1800" b="1" baseline="0" dirty="0" err="1"/>
              <a:t>pacelines</a:t>
            </a:r>
            <a:r>
              <a:rPr lang="en-US" sz="1800" b="1" baseline="0" dirty="0"/>
              <a:t> </a:t>
            </a:r>
            <a:r>
              <a:rPr lang="en-US" sz="1800" baseline="0" dirty="0"/>
              <a:t>keep the group closer to the right, however passing distance needed is longer than</a:t>
            </a:r>
          </a:p>
          <a:p>
            <a:endParaRPr lang="en-US" sz="1800" dirty="0"/>
          </a:p>
          <a:p>
            <a:r>
              <a:rPr lang="en-US" sz="1800" baseline="0" dirty="0"/>
              <a:t>*click*</a:t>
            </a:r>
          </a:p>
          <a:p>
            <a:r>
              <a:rPr lang="en-US" sz="1800" b="1" baseline="0" dirty="0"/>
              <a:t>Double line or echelon </a:t>
            </a:r>
            <a:r>
              <a:rPr lang="en-US" sz="1800" b="1" baseline="0" dirty="0" err="1"/>
              <a:t>paceline</a:t>
            </a:r>
            <a:r>
              <a:rPr lang="en-US" sz="1800" b="1" baseline="0" dirty="0"/>
              <a:t> </a:t>
            </a:r>
            <a:r>
              <a:rPr lang="en-US" sz="1800" baseline="0" dirty="0"/>
              <a:t>passing distance </a:t>
            </a:r>
          </a:p>
          <a:p>
            <a:r>
              <a:rPr lang="en-US" sz="1800" baseline="0" dirty="0"/>
              <a:t>-riding two wide prevents “snaking effect” of single line and also allows for cars to complete their pass in ½ the distance</a:t>
            </a:r>
          </a:p>
          <a:p>
            <a:endParaRPr lang="en-US" baseline="0" dirty="0"/>
          </a:p>
        </p:txBody>
      </p:sp>
      <p:sp>
        <p:nvSpPr>
          <p:cNvPr id="4" name="Slide Number Placeholder 3"/>
          <p:cNvSpPr>
            <a:spLocks noGrp="1"/>
          </p:cNvSpPr>
          <p:nvPr>
            <p:ph type="sldNum" sz="quarter" idx="10"/>
          </p:nvPr>
        </p:nvSpPr>
        <p:spPr/>
        <p:txBody>
          <a:bodyPr/>
          <a:lstStyle/>
          <a:p>
            <a:fld id="{2F78962F-3711-4F9D-89AB-8FC568985DC6}" type="slidenum">
              <a:rPr lang="en-US" smtClean="0"/>
              <a:t>28</a:t>
            </a:fld>
            <a:endParaRPr lang="en-US"/>
          </a:p>
        </p:txBody>
      </p:sp>
    </p:spTree>
    <p:extLst>
      <p:ext uri="{BB962C8B-B14F-4D97-AF65-F5344CB8AC3E}">
        <p14:creationId xmlns:p14="http://schemas.microsoft.com/office/powerpoint/2010/main" val="2567367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a:t>
            </a:r>
            <a:r>
              <a:rPr lang="en-US" sz="1800" baseline="0" dirty="0"/>
              <a:t> is a lot of information,</a:t>
            </a:r>
          </a:p>
          <a:p>
            <a:endParaRPr lang="en-US" sz="1800" baseline="0" dirty="0"/>
          </a:p>
          <a:p>
            <a:r>
              <a:rPr lang="en-US" sz="1800" baseline="0" dirty="0"/>
              <a:t>3X *click*</a:t>
            </a:r>
          </a:p>
          <a:p>
            <a:endParaRPr lang="en-US" sz="1800" baseline="0" dirty="0"/>
          </a:p>
          <a:p>
            <a:r>
              <a:rPr lang="en-US" sz="1800" baseline="0" dirty="0"/>
              <a:t>a lot of paperwork…. </a:t>
            </a:r>
          </a:p>
          <a:p>
            <a:endParaRPr lang="en-US" sz="1800" baseline="0" dirty="0"/>
          </a:p>
          <a:p>
            <a:r>
              <a:rPr lang="en-US" sz="1800" baseline="0" dirty="0"/>
              <a:t>2X*click*</a:t>
            </a:r>
          </a:p>
          <a:p>
            <a:endParaRPr lang="en-US" sz="1800" baseline="0" dirty="0"/>
          </a:p>
          <a:p>
            <a:r>
              <a:rPr lang="en-US" sz="1800" baseline="0" dirty="0"/>
              <a:t>So, as ride leader,</a:t>
            </a:r>
          </a:p>
          <a:p>
            <a:endParaRPr lang="en-US" sz="1800" baseline="0" dirty="0"/>
          </a:p>
          <a:p>
            <a:r>
              <a:rPr lang="en-US" sz="1800" baseline="0" dirty="0"/>
              <a:t>*click*</a:t>
            </a:r>
          </a:p>
          <a:p>
            <a:r>
              <a:rPr lang="en-US" sz="1800" baseline="0" dirty="0"/>
              <a:t>is this my job??!?!</a:t>
            </a:r>
            <a:endParaRPr lang="en-US" sz="1800" dirty="0"/>
          </a:p>
        </p:txBody>
      </p:sp>
      <p:sp>
        <p:nvSpPr>
          <p:cNvPr id="4" name="Slide Number Placeholder 3"/>
          <p:cNvSpPr>
            <a:spLocks noGrp="1"/>
          </p:cNvSpPr>
          <p:nvPr>
            <p:ph type="sldNum" sz="quarter" idx="10"/>
          </p:nvPr>
        </p:nvSpPr>
        <p:spPr/>
        <p:txBody>
          <a:bodyPr/>
          <a:lstStyle/>
          <a:p>
            <a:fld id="{2F78962F-3711-4F9D-89AB-8FC568985DC6}" type="slidenum">
              <a:rPr lang="en-US" smtClean="0"/>
              <a:t>29</a:t>
            </a:fld>
            <a:endParaRPr lang="en-US"/>
          </a:p>
        </p:txBody>
      </p:sp>
    </p:spTree>
    <p:extLst>
      <p:ext uri="{BB962C8B-B14F-4D97-AF65-F5344CB8AC3E}">
        <p14:creationId xmlns:p14="http://schemas.microsoft.com/office/powerpoint/2010/main" val="328818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sz="1800" dirty="0"/>
              <a:t>How many of you know</a:t>
            </a:r>
            <a:r>
              <a:rPr lang="en-US" sz="1800" baseline="0" dirty="0"/>
              <a:t> and have read your club’s risk management plan? </a:t>
            </a:r>
          </a:p>
        </p:txBody>
      </p:sp>
      <p:sp>
        <p:nvSpPr>
          <p:cNvPr id="4" name="Slide Number Placeholder 3"/>
          <p:cNvSpPr>
            <a:spLocks noGrp="1"/>
          </p:cNvSpPr>
          <p:nvPr>
            <p:ph type="sldNum" sz="quarter" idx="10"/>
          </p:nvPr>
        </p:nvSpPr>
        <p:spPr/>
        <p:txBody>
          <a:bodyPr/>
          <a:lstStyle/>
          <a:p>
            <a:fld id="{2F78962F-3711-4F9D-89AB-8FC568985DC6}" type="slidenum">
              <a:rPr lang="en-US" smtClean="0"/>
              <a:t>3</a:t>
            </a:fld>
            <a:endParaRPr lang="en-US"/>
          </a:p>
        </p:txBody>
      </p:sp>
    </p:spTree>
    <p:extLst>
      <p:ext uri="{BB962C8B-B14F-4D97-AF65-F5344CB8AC3E}">
        <p14:creationId xmlns:p14="http://schemas.microsoft.com/office/powerpoint/2010/main" val="2798974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8620" y="4620577"/>
            <a:ext cx="6537960" cy="3780473"/>
          </a:xfrm>
        </p:spPr>
        <p:txBody>
          <a:bodyPr/>
          <a:lstStyle/>
          <a:p>
            <a:r>
              <a:rPr lang="en-US" sz="1800" dirty="0"/>
              <a:t>ABSOLUTLY</a:t>
            </a:r>
            <a:r>
              <a:rPr lang="en-US" sz="1800" baseline="0" dirty="0"/>
              <a:t> NOT</a:t>
            </a:r>
          </a:p>
          <a:p>
            <a:r>
              <a:rPr lang="en-US" sz="1800" dirty="0"/>
              <a:t>C</a:t>
            </a:r>
            <a:r>
              <a:rPr lang="en-US" sz="1800" baseline="0" dirty="0"/>
              <a:t>ompleted at the beginning of the year, </a:t>
            </a:r>
            <a:r>
              <a:rPr lang="en-US" sz="1800" b="1" baseline="0" dirty="0"/>
              <a:t>during club affiliation</a:t>
            </a:r>
          </a:p>
          <a:p>
            <a:endParaRPr lang="en-US" sz="1800" baseline="0" dirty="0"/>
          </a:p>
          <a:p>
            <a:r>
              <a:rPr lang="en-US" sz="1800" baseline="0" dirty="0"/>
              <a:t>Most of this info </a:t>
            </a:r>
            <a:r>
              <a:rPr lang="en-US" sz="1800" b="1" baseline="0" dirty="0"/>
              <a:t>transferred from year to year</a:t>
            </a:r>
          </a:p>
          <a:p>
            <a:endParaRPr lang="en-US" sz="1800" baseline="0" dirty="0"/>
          </a:p>
          <a:p>
            <a:r>
              <a:rPr lang="en-US" sz="1800" baseline="0" dirty="0"/>
              <a:t>HOWEVER</a:t>
            </a:r>
          </a:p>
          <a:p>
            <a:pPr marL="181225" indent="-181225">
              <a:buFontTx/>
              <a:buChar char="-"/>
            </a:pPr>
            <a:r>
              <a:rPr lang="en-US" sz="1800" baseline="0" dirty="0"/>
              <a:t>It’s </a:t>
            </a:r>
            <a:r>
              <a:rPr lang="en-US" sz="1800" b="1" baseline="0" dirty="0"/>
              <a:t>good to make sure your club is creating and supporting their documentation</a:t>
            </a:r>
          </a:p>
          <a:p>
            <a:pPr marL="664488" lvl="1" indent="-181225">
              <a:buFontTx/>
              <a:buChar char="-"/>
            </a:pPr>
            <a:r>
              <a:rPr lang="en-US" sz="1800" baseline="0" dirty="0"/>
              <a:t>Risk management</a:t>
            </a:r>
          </a:p>
          <a:p>
            <a:pPr marL="664488" lvl="1" indent="-181225">
              <a:buFontTx/>
              <a:buChar char="-"/>
            </a:pPr>
            <a:r>
              <a:rPr lang="en-US" sz="1800" baseline="0" dirty="0"/>
              <a:t>Organized activities</a:t>
            </a:r>
          </a:p>
          <a:p>
            <a:pPr marL="664488" lvl="1" indent="-181225">
              <a:buFontTx/>
              <a:buChar char="-"/>
            </a:pPr>
            <a:r>
              <a:rPr lang="en-US" sz="1800" baseline="0" dirty="0"/>
              <a:t>Ride guide</a:t>
            </a:r>
          </a:p>
          <a:p>
            <a:pPr marL="181225" indent="-181225">
              <a:buFontTx/>
              <a:buChar char="-"/>
            </a:pPr>
            <a:r>
              <a:rPr lang="en-US" sz="1800" b="1" baseline="0" dirty="0"/>
              <a:t>Great resource </a:t>
            </a:r>
            <a:r>
              <a:rPr lang="en-US" sz="1800" baseline="0" dirty="0"/>
              <a:t>for all members of the club to review</a:t>
            </a:r>
          </a:p>
          <a:p>
            <a:pPr marL="181225" indent="-181225">
              <a:buFontTx/>
              <a:buChar char="-"/>
            </a:pPr>
            <a:r>
              <a:rPr lang="en-US" sz="1800" b="1" baseline="0" dirty="0"/>
              <a:t>New riders</a:t>
            </a:r>
            <a:r>
              <a:rPr lang="en-US" sz="1800" b="1" dirty="0"/>
              <a:t> </a:t>
            </a:r>
            <a:r>
              <a:rPr lang="en-US" sz="1800" dirty="0"/>
              <a:t>for instance</a:t>
            </a:r>
            <a:endParaRPr lang="en-US" sz="1800" baseline="0" dirty="0"/>
          </a:p>
        </p:txBody>
      </p:sp>
      <p:sp>
        <p:nvSpPr>
          <p:cNvPr id="4" name="Slide Number Placeholder 3"/>
          <p:cNvSpPr>
            <a:spLocks noGrp="1"/>
          </p:cNvSpPr>
          <p:nvPr>
            <p:ph type="sldNum" sz="quarter" idx="10"/>
          </p:nvPr>
        </p:nvSpPr>
        <p:spPr>
          <a:xfrm>
            <a:off x="4145280" y="9119474"/>
            <a:ext cx="3169920" cy="481726"/>
          </a:xfrm>
        </p:spPr>
        <p:txBody>
          <a:bodyPr/>
          <a:lstStyle/>
          <a:p>
            <a:fld id="{2F78962F-3711-4F9D-89AB-8FC568985DC6}" type="slidenum">
              <a:rPr lang="en-US" smtClean="0"/>
              <a:t>30</a:t>
            </a:fld>
            <a:endParaRPr lang="en-US"/>
          </a:p>
        </p:txBody>
      </p:sp>
    </p:spTree>
    <p:extLst>
      <p:ext uri="{BB962C8B-B14F-4D97-AF65-F5344CB8AC3E}">
        <p14:creationId xmlns:p14="http://schemas.microsoft.com/office/powerpoint/2010/main" val="1637211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Let’s talk about what exactly is involved</a:t>
            </a:r>
          </a:p>
        </p:txBody>
      </p:sp>
      <p:sp>
        <p:nvSpPr>
          <p:cNvPr id="4" name="Slide Number Placeholder 3"/>
          <p:cNvSpPr>
            <a:spLocks noGrp="1"/>
          </p:cNvSpPr>
          <p:nvPr>
            <p:ph type="sldNum" sz="quarter" idx="10"/>
          </p:nvPr>
        </p:nvSpPr>
        <p:spPr/>
        <p:txBody>
          <a:bodyPr/>
          <a:lstStyle/>
          <a:p>
            <a:fld id="{2F78962F-3711-4F9D-89AB-8FC568985DC6}" type="slidenum">
              <a:rPr lang="en-US" smtClean="0"/>
              <a:t>31</a:t>
            </a:fld>
            <a:endParaRPr lang="en-US"/>
          </a:p>
        </p:txBody>
      </p:sp>
    </p:spTree>
    <p:extLst>
      <p:ext uri="{BB962C8B-B14F-4D97-AF65-F5344CB8AC3E}">
        <p14:creationId xmlns:p14="http://schemas.microsoft.com/office/powerpoint/2010/main" val="1820261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First up – Ride Coordinator (</a:t>
            </a:r>
            <a:r>
              <a:rPr lang="en-US" sz="1800" b="1" dirty="0"/>
              <a:t>not ride leader</a:t>
            </a:r>
            <a:r>
              <a:rPr lang="en-US" sz="1800" dirty="0"/>
              <a:t>)</a:t>
            </a:r>
          </a:p>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32</a:t>
            </a:fld>
            <a:endParaRPr lang="en-US"/>
          </a:p>
        </p:txBody>
      </p:sp>
    </p:spTree>
    <p:extLst>
      <p:ext uri="{BB962C8B-B14F-4D97-AF65-F5344CB8AC3E}">
        <p14:creationId xmlns:p14="http://schemas.microsoft.com/office/powerpoint/2010/main" val="2142196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Read Slide</a:t>
            </a:r>
            <a:endParaRPr lang="en-US" sz="1800" baseline="0" dirty="0"/>
          </a:p>
          <a:p>
            <a:endParaRPr lang="en-US" sz="1800" baseline="0" dirty="0"/>
          </a:p>
        </p:txBody>
      </p:sp>
      <p:sp>
        <p:nvSpPr>
          <p:cNvPr id="4" name="Slide Number Placeholder 3"/>
          <p:cNvSpPr>
            <a:spLocks noGrp="1"/>
          </p:cNvSpPr>
          <p:nvPr>
            <p:ph type="sldNum" sz="quarter" idx="10"/>
          </p:nvPr>
        </p:nvSpPr>
        <p:spPr/>
        <p:txBody>
          <a:bodyPr/>
          <a:lstStyle/>
          <a:p>
            <a:fld id="{2F78962F-3711-4F9D-89AB-8FC568985DC6}" type="slidenum">
              <a:rPr lang="en-US" smtClean="0"/>
              <a:t>33</a:t>
            </a:fld>
            <a:endParaRPr lang="en-US"/>
          </a:p>
        </p:txBody>
      </p:sp>
    </p:spTree>
    <p:extLst>
      <p:ext uri="{BB962C8B-B14F-4D97-AF65-F5344CB8AC3E}">
        <p14:creationId xmlns:p14="http://schemas.microsoft.com/office/powerpoint/2010/main" val="3109532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8962F-3711-4F9D-89AB-8FC568985DC6}" type="slidenum">
              <a:rPr lang="en-US" smtClean="0"/>
              <a:t>34</a:t>
            </a:fld>
            <a:endParaRPr lang="en-US"/>
          </a:p>
        </p:txBody>
      </p:sp>
    </p:spTree>
    <p:extLst>
      <p:ext uri="{BB962C8B-B14F-4D97-AF65-F5344CB8AC3E}">
        <p14:creationId xmlns:p14="http://schemas.microsoft.com/office/powerpoint/2010/main" val="3597350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 </a:t>
            </a:r>
            <a:r>
              <a:rPr lang="en-US" sz="1800" b="1" dirty="0"/>
              <a:t>ride leader</a:t>
            </a:r>
            <a:r>
              <a:rPr lang="en-US" sz="1800" dirty="0"/>
              <a:t>, also known as a ride marshal or ride host is a </a:t>
            </a:r>
            <a:r>
              <a:rPr lang="en-US" sz="1800" b="1" dirty="0"/>
              <a:t>cyclist</a:t>
            </a:r>
            <a:r>
              <a:rPr lang="en-US" sz="1800" dirty="0"/>
              <a:t> who has the </a:t>
            </a:r>
            <a:r>
              <a:rPr lang="en-US" sz="1800" b="1" dirty="0"/>
              <a:t>skill, experience and leadership abilities to help guide others, ensure safety and provide overall enjoyment during a club ride</a:t>
            </a:r>
            <a:r>
              <a:rPr lang="en-US" sz="1800" dirty="0"/>
              <a:t>. </a:t>
            </a:r>
          </a:p>
          <a:p>
            <a:endParaRPr lang="en-US" sz="1800" dirty="0"/>
          </a:p>
          <a:p>
            <a:r>
              <a:rPr lang="en-US" sz="1800" dirty="0"/>
              <a:t>They will have </a:t>
            </a:r>
            <a:r>
              <a:rPr lang="en-US" sz="1800" b="1" dirty="0"/>
              <a:t>received Ride Leader Training </a:t>
            </a:r>
            <a:r>
              <a:rPr lang="en-US" sz="1800" dirty="0"/>
              <a:t>from either the OCA or their own club. During the ride, they will help ensure that the group follows the guidelines outlined in their club’s Policies and Procedures or Ride Guide. </a:t>
            </a:r>
          </a:p>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35</a:t>
            </a:fld>
            <a:endParaRPr lang="en-US"/>
          </a:p>
        </p:txBody>
      </p:sp>
    </p:spTree>
    <p:extLst>
      <p:ext uri="{BB962C8B-B14F-4D97-AF65-F5344CB8AC3E}">
        <p14:creationId xmlns:p14="http://schemas.microsoft.com/office/powerpoint/2010/main" val="1322877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4360" y="4620577"/>
            <a:ext cx="6126480" cy="3780473"/>
          </a:xfrm>
        </p:spPr>
        <p:txBody>
          <a:bodyPr/>
          <a:lstStyle/>
          <a:p>
            <a:r>
              <a:rPr lang="en-US" sz="1800" dirty="0"/>
              <a:t>A ride leader is </a:t>
            </a:r>
            <a:r>
              <a:rPr lang="en-US" sz="1800" b="1" dirty="0"/>
              <a:t>not expected to be at the front pulling the group the entire ride</a:t>
            </a:r>
          </a:p>
          <a:p>
            <a:pPr marL="181225" indent="-181225">
              <a:buFontTx/>
              <a:buChar char="-"/>
            </a:pPr>
            <a:r>
              <a:rPr lang="en-US" sz="1800" dirty="0"/>
              <a:t>but </a:t>
            </a:r>
            <a:r>
              <a:rPr lang="en-US" sz="1800" b="1" dirty="0"/>
              <a:t>mingling and integrating </a:t>
            </a:r>
            <a:r>
              <a:rPr lang="en-US" sz="1800" dirty="0"/>
              <a:t>to ensure the overall cohesiveness of the group. </a:t>
            </a:r>
          </a:p>
          <a:p>
            <a:pPr marL="181225" indent="-181225">
              <a:buFontTx/>
              <a:buChar char="-"/>
            </a:pPr>
            <a:r>
              <a:rPr lang="en-US" sz="1800" dirty="0"/>
              <a:t>They are also </a:t>
            </a:r>
            <a:r>
              <a:rPr lang="en-US" sz="1800" b="1" dirty="0"/>
              <a:t>not considered coaches</a:t>
            </a:r>
            <a:r>
              <a:rPr lang="en-US" sz="1800" dirty="0"/>
              <a:t>, rather simply </a:t>
            </a:r>
            <a:r>
              <a:rPr lang="en-US" sz="1800" b="1" dirty="0"/>
              <a:t>pointing out and enforcing club rules </a:t>
            </a:r>
            <a:r>
              <a:rPr lang="en-US" sz="1800" dirty="0"/>
              <a:t>and etiquette. </a:t>
            </a:r>
          </a:p>
          <a:p>
            <a:pPr marL="181225" indent="-181225">
              <a:buFontTx/>
              <a:buChar char="-"/>
            </a:pPr>
            <a:endParaRPr lang="en-US" sz="1800" dirty="0"/>
          </a:p>
          <a:p>
            <a:pPr marL="181225" indent="-181225">
              <a:buFontTx/>
              <a:buChar char="-"/>
            </a:pPr>
            <a:r>
              <a:rPr lang="en-US" sz="1800" dirty="0"/>
              <a:t>They will be the </a:t>
            </a:r>
            <a:r>
              <a:rPr lang="en-US" sz="1800" b="1" dirty="0"/>
              <a:t>first point of contact for troubleshooting issues, safety concerns or if an injury occurs</a:t>
            </a:r>
            <a:r>
              <a:rPr lang="en-US" sz="1800" dirty="0"/>
              <a:t>. </a:t>
            </a:r>
          </a:p>
          <a:p>
            <a:pPr marL="181225" indent="-181225">
              <a:buFontTx/>
              <a:buChar char="-"/>
            </a:pPr>
            <a:endParaRPr lang="en-US" sz="1800" dirty="0"/>
          </a:p>
          <a:p>
            <a:pPr marL="181225" indent="-181225">
              <a:buFontTx/>
              <a:buChar char="-"/>
            </a:pPr>
            <a:r>
              <a:rPr lang="en-US" sz="1800" dirty="0"/>
              <a:t>A minimum of </a:t>
            </a:r>
            <a:r>
              <a:rPr lang="en-US" sz="1800" b="1" dirty="0"/>
              <a:t>one Ride Leader </a:t>
            </a:r>
            <a:r>
              <a:rPr lang="en-US" sz="1800" dirty="0"/>
              <a:t>is expected for </a:t>
            </a:r>
            <a:r>
              <a:rPr lang="en-US" sz="1800" b="1" dirty="0"/>
              <a:t>each activity </a:t>
            </a:r>
            <a:r>
              <a:rPr lang="en-US" sz="1800" dirty="0"/>
              <a:t>however it is recommended to have more than one. </a:t>
            </a:r>
            <a:endParaRPr lang="en-US" sz="1800" dirty="0" smtClean="0"/>
          </a:p>
          <a:p>
            <a:pPr marL="181225" indent="-181225">
              <a:buFontTx/>
              <a:buChar char="-"/>
            </a:pPr>
            <a:endParaRPr lang="en-US" sz="1800" dirty="0" smtClean="0"/>
          </a:p>
          <a:p>
            <a:pPr marL="181225" indent="-181225">
              <a:buFontTx/>
              <a:buChar char="-"/>
            </a:pPr>
            <a:r>
              <a:rPr lang="en-US" sz="1800" dirty="0" smtClean="0"/>
              <a:t>Ride leaders are implementers not creators – they are the designate of the club on that day</a:t>
            </a:r>
          </a:p>
          <a:p>
            <a:pPr marL="181225" indent="-181225">
              <a:buFontTx/>
              <a:buChar char="-"/>
            </a:pPr>
            <a:r>
              <a:rPr lang="en-US" sz="1800" dirty="0" smtClean="0"/>
              <a:t>Liability and coverage - yes</a:t>
            </a:r>
            <a:endParaRPr lang="en-US" sz="1800" dirty="0"/>
          </a:p>
        </p:txBody>
      </p:sp>
      <p:sp>
        <p:nvSpPr>
          <p:cNvPr id="4" name="Slide Number Placeholder 3"/>
          <p:cNvSpPr>
            <a:spLocks noGrp="1"/>
          </p:cNvSpPr>
          <p:nvPr>
            <p:ph type="sldNum" sz="quarter" idx="10"/>
          </p:nvPr>
        </p:nvSpPr>
        <p:spPr/>
        <p:txBody>
          <a:bodyPr/>
          <a:lstStyle/>
          <a:p>
            <a:fld id="{2F78962F-3711-4F9D-89AB-8FC568985DC6}" type="slidenum">
              <a:rPr lang="en-US" smtClean="0"/>
              <a:t>36</a:t>
            </a:fld>
            <a:endParaRPr lang="en-US"/>
          </a:p>
        </p:txBody>
      </p:sp>
    </p:spTree>
    <p:extLst>
      <p:ext uri="{BB962C8B-B14F-4D97-AF65-F5344CB8AC3E}">
        <p14:creationId xmlns:p14="http://schemas.microsoft.com/office/powerpoint/2010/main" val="3165516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They will be the first point of contact for troubleshooting</a:t>
            </a:r>
          </a:p>
          <a:p>
            <a:pPr marL="483265" lvl="1" defTabSz="966529">
              <a:defRPr/>
            </a:pPr>
            <a:r>
              <a:rPr lang="en-US" sz="1800" dirty="0"/>
              <a:t>*click*</a:t>
            </a:r>
          </a:p>
          <a:p>
            <a:pPr lvl="1"/>
            <a:r>
              <a:rPr lang="en-US" sz="1800" b="1" dirty="0"/>
              <a:t>Issues</a:t>
            </a:r>
          </a:p>
          <a:p>
            <a:pPr marL="483265" lvl="1" defTabSz="966529">
              <a:defRPr/>
            </a:pPr>
            <a:r>
              <a:rPr lang="en-US" sz="1800" dirty="0"/>
              <a:t>*click*</a:t>
            </a:r>
          </a:p>
          <a:p>
            <a:pPr lvl="1"/>
            <a:r>
              <a:rPr lang="en-US" sz="1800" b="1" dirty="0"/>
              <a:t>Safety Concerns</a:t>
            </a:r>
          </a:p>
          <a:p>
            <a:pPr marL="483265" lvl="1" defTabSz="966529">
              <a:defRPr/>
            </a:pPr>
            <a:r>
              <a:rPr lang="en-US" sz="1800" dirty="0"/>
              <a:t>*click*</a:t>
            </a:r>
          </a:p>
          <a:p>
            <a:pPr lvl="1"/>
            <a:r>
              <a:rPr lang="en-US" sz="1800" b="1" dirty="0"/>
              <a:t>Crashes</a:t>
            </a:r>
          </a:p>
          <a:p>
            <a:pPr marL="483265" lvl="1" defTabSz="966529">
              <a:defRPr/>
            </a:pPr>
            <a:r>
              <a:rPr lang="en-US" sz="1800" dirty="0"/>
              <a:t>*click*</a:t>
            </a:r>
          </a:p>
          <a:p>
            <a:pPr lvl="1"/>
            <a:r>
              <a:rPr lang="en-US" sz="1800" b="1" dirty="0"/>
              <a:t>Injury</a:t>
            </a:r>
          </a:p>
          <a:p>
            <a:pPr lvl="1"/>
            <a:endParaRPr lang="en-US" sz="1800" b="1" dirty="0"/>
          </a:p>
          <a:p>
            <a:pPr lvl="1"/>
            <a:endParaRPr lang="en-US" sz="1800" b="1" dirty="0"/>
          </a:p>
          <a:p>
            <a:pPr lvl="0"/>
            <a:r>
              <a:rPr lang="en-US" sz="1800" b="0" dirty="0"/>
              <a:t>*click*</a:t>
            </a:r>
            <a:r>
              <a:rPr lang="en-US" sz="1800" b="0" baseline="0" dirty="0"/>
              <a:t>  </a:t>
            </a:r>
            <a:r>
              <a:rPr lang="en-US" sz="1800" b="0" dirty="0"/>
              <a:t>*A minimum </a:t>
            </a:r>
            <a:r>
              <a:rPr lang="en-US" sz="1800" dirty="0"/>
              <a:t>of one Ride Leader is expected or each activity, however it is recommended to have more than one*</a:t>
            </a:r>
          </a:p>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37</a:t>
            </a:fld>
            <a:endParaRPr lang="en-US"/>
          </a:p>
        </p:txBody>
      </p:sp>
    </p:spTree>
    <p:extLst>
      <p:ext uri="{BB962C8B-B14F-4D97-AF65-F5344CB8AC3E}">
        <p14:creationId xmlns:p14="http://schemas.microsoft.com/office/powerpoint/2010/main" val="878991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38</a:t>
            </a:fld>
            <a:endParaRPr lang="en-US"/>
          </a:p>
        </p:txBody>
      </p:sp>
    </p:spTree>
    <p:extLst>
      <p:ext uri="{BB962C8B-B14F-4D97-AF65-F5344CB8AC3E}">
        <p14:creationId xmlns:p14="http://schemas.microsoft.com/office/powerpoint/2010/main" val="3815227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Read Slide:</a:t>
            </a:r>
          </a:p>
          <a:p>
            <a:endParaRPr lang="en-US" sz="1800" dirty="0"/>
          </a:p>
          <a:p>
            <a:r>
              <a:rPr lang="en-US" sz="1800" dirty="0"/>
              <a:t>6x*click* Check memberships!</a:t>
            </a:r>
          </a:p>
          <a:p>
            <a:pPr marL="285750" indent="-285750">
              <a:buFontTx/>
              <a:buChar char="-"/>
            </a:pPr>
            <a:r>
              <a:rPr lang="en-US" sz="1800" dirty="0" smtClean="0"/>
              <a:t>People </a:t>
            </a:r>
            <a:r>
              <a:rPr lang="en-US" sz="1800" dirty="0"/>
              <a:t>must either be members of </a:t>
            </a:r>
            <a:r>
              <a:rPr lang="en-US" sz="1800" dirty="0" smtClean="0"/>
              <a:t>your </a:t>
            </a:r>
            <a:r>
              <a:rPr lang="en-US" sz="1800" dirty="0"/>
              <a:t>club, having purchased the affiliate club membership, If not, and they are guests, a member of the OCA holding a UCI license and citizen’s </a:t>
            </a:r>
            <a:r>
              <a:rPr lang="en-US" sz="1800" dirty="0" smtClean="0"/>
              <a:t>permit</a:t>
            </a:r>
          </a:p>
          <a:p>
            <a:pPr marL="285750" indent="-285750">
              <a:buFontTx/>
              <a:buChar char="-"/>
            </a:pPr>
            <a:endParaRPr lang="en-US" sz="1800" dirty="0" smtClean="0"/>
          </a:p>
          <a:p>
            <a:pPr marL="285750" indent="-285750">
              <a:buFontTx/>
              <a:buChar char="-"/>
            </a:pPr>
            <a:r>
              <a:rPr lang="en-US" sz="1800" dirty="0" smtClean="0"/>
              <a:t>COVID – spacing and PPE</a:t>
            </a:r>
            <a:r>
              <a:rPr lang="en-US" sz="1800" baseline="0" dirty="0" smtClean="0"/>
              <a:t> (mask)</a:t>
            </a:r>
            <a:endParaRPr lang="en-US" sz="1800" dirty="0"/>
          </a:p>
        </p:txBody>
      </p:sp>
      <p:sp>
        <p:nvSpPr>
          <p:cNvPr id="4" name="Slide Number Placeholder 3"/>
          <p:cNvSpPr>
            <a:spLocks noGrp="1"/>
          </p:cNvSpPr>
          <p:nvPr>
            <p:ph type="sldNum" sz="quarter" idx="10"/>
          </p:nvPr>
        </p:nvSpPr>
        <p:spPr/>
        <p:txBody>
          <a:bodyPr/>
          <a:lstStyle/>
          <a:p>
            <a:fld id="{2F78962F-3711-4F9D-89AB-8FC568985DC6}" type="slidenum">
              <a:rPr lang="en-US" smtClean="0"/>
              <a:t>39</a:t>
            </a:fld>
            <a:endParaRPr lang="en-US"/>
          </a:p>
        </p:txBody>
      </p:sp>
    </p:spTree>
    <p:extLst>
      <p:ext uri="{BB962C8B-B14F-4D97-AF65-F5344CB8AC3E}">
        <p14:creationId xmlns:p14="http://schemas.microsoft.com/office/powerpoint/2010/main" val="1878266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*Click</a:t>
            </a:r>
            <a:r>
              <a:rPr lang="en-US" sz="1800" baseline="0" dirty="0"/>
              <a:t> * Did you know </a:t>
            </a:r>
            <a:r>
              <a:rPr lang="en-US" sz="1800" b="1" baseline="0" dirty="0"/>
              <a:t>that EVERY affiliated club needs to have one?</a:t>
            </a:r>
          </a:p>
        </p:txBody>
      </p:sp>
      <p:sp>
        <p:nvSpPr>
          <p:cNvPr id="4" name="Slide Number Placeholder 3"/>
          <p:cNvSpPr>
            <a:spLocks noGrp="1"/>
          </p:cNvSpPr>
          <p:nvPr>
            <p:ph type="sldNum" sz="quarter" idx="10"/>
          </p:nvPr>
        </p:nvSpPr>
        <p:spPr/>
        <p:txBody>
          <a:bodyPr/>
          <a:lstStyle/>
          <a:p>
            <a:fld id="{2F78962F-3711-4F9D-89AB-8FC568985DC6}" type="slidenum">
              <a:rPr lang="en-US" smtClean="0"/>
              <a:t>4</a:t>
            </a:fld>
            <a:endParaRPr lang="en-US"/>
          </a:p>
        </p:txBody>
      </p:sp>
    </p:spTree>
    <p:extLst>
      <p:ext uri="{BB962C8B-B14F-4D97-AF65-F5344CB8AC3E}">
        <p14:creationId xmlns:p14="http://schemas.microsoft.com/office/powerpoint/2010/main" val="979171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40</a:t>
            </a:fld>
            <a:endParaRPr lang="en-US"/>
          </a:p>
        </p:txBody>
      </p:sp>
    </p:spTree>
    <p:extLst>
      <p:ext uri="{BB962C8B-B14F-4D97-AF65-F5344CB8AC3E}">
        <p14:creationId xmlns:p14="http://schemas.microsoft.com/office/powerpoint/2010/main" val="520010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So what do you think is important when you first meet with your group of people you will be riding with?</a:t>
            </a:r>
          </a:p>
          <a:p>
            <a:endParaRPr lang="en-US" sz="1800" dirty="0"/>
          </a:p>
          <a:p>
            <a:r>
              <a:rPr lang="en-US" sz="1800" dirty="0"/>
              <a:t>Read Slide</a:t>
            </a:r>
          </a:p>
          <a:p>
            <a:endParaRPr lang="en-US" sz="1800" dirty="0"/>
          </a:p>
          <a:p>
            <a:r>
              <a:rPr lang="en-US" sz="1800" dirty="0"/>
              <a:t>*click* introduce new riders – why? (feel welcome, find the right group, help make their first ride positive)</a:t>
            </a:r>
          </a:p>
          <a:p>
            <a:endParaRPr lang="en-US" dirty="0"/>
          </a:p>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41</a:t>
            </a:fld>
            <a:endParaRPr lang="en-US"/>
          </a:p>
        </p:txBody>
      </p:sp>
    </p:spTree>
    <p:extLst>
      <p:ext uri="{BB962C8B-B14F-4D97-AF65-F5344CB8AC3E}">
        <p14:creationId xmlns:p14="http://schemas.microsoft.com/office/powerpoint/2010/main" val="171167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Read Slide</a:t>
            </a:r>
          </a:p>
          <a:p>
            <a:endParaRPr lang="en-US" dirty="0"/>
          </a:p>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42</a:t>
            </a:fld>
            <a:endParaRPr lang="en-US"/>
          </a:p>
        </p:txBody>
      </p:sp>
    </p:spTree>
    <p:extLst>
      <p:ext uri="{BB962C8B-B14F-4D97-AF65-F5344CB8AC3E}">
        <p14:creationId xmlns:p14="http://schemas.microsoft.com/office/powerpoint/2010/main" val="18050422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43</a:t>
            </a:fld>
            <a:endParaRPr lang="en-US"/>
          </a:p>
        </p:txBody>
      </p:sp>
    </p:spTree>
    <p:extLst>
      <p:ext uri="{BB962C8B-B14F-4D97-AF65-F5344CB8AC3E}">
        <p14:creationId xmlns:p14="http://schemas.microsoft.com/office/powerpoint/2010/main" val="1141641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2F78962F-3711-4F9D-89AB-8FC568985DC6}" type="slidenum">
              <a:rPr lang="en-US" smtClean="0"/>
              <a:t>44</a:t>
            </a:fld>
            <a:endParaRPr lang="en-US"/>
          </a:p>
        </p:txBody>
      </p:sp>
    </p:spTree>
    <p:extLst>
      <p:ext uri="{BB962C8B-B14F-4D97-AF65-F5344CB8AC3E}">
        <p14:creationId xmlns:p14="http://schemas.microsoft.com/office/powerpoint/2010/main" val="14570713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Read slide</a:t>
            </a:r>
          </a:p>
          <a:p>
            <a:endParaRPr lang="en-US" sz="1800" dirty="0"/>
          </a:p>
          <a:p>
            <a:r>
              <a:rPr lang="en-US" sz="1800" dirty="0"/>
              <a:t>Communicate – talk to the riders, even if it’s casually, get to know the riders, you are in change!</a:t>
            </a:r>
          </a:p>
        </p:txBody>
      </p:sp>
      <p:sp>
        <p:nvSpPr>
          <p:cNvPr id="4" name="Slide Number Placeholder 3"/>
          <p:cNvSpPr>
            <a:spLocks noGrp="1"/>
          </p:cNvSpPr>
          <p:nvPr>
            <p:ph type="sldNum" sz="quarter" idx="10"/>
          </p:nvPr>
        </p:nvSpPr>
        <p:spPr/>
        <p:txBody>
          <a:bodyPr/>
          <a:lstStyle/>
          <a:p>
            <a:fld id="{2F78962F-3711-4F9D-89AB-8FC568985DC6}" type="slidenum">
              <a:rPr lang="en-US" smtClean="0"/>
              <a:t>45</a:t>
            </a:fld>
            <a:endParaRPr lang="en-US"/>
          </a:p>
        </p:txBody>
      </p:sp>
    </p:spTree>
    <p:extLst>
      <p:ext uri="{BB962C8B-B14F-4D97-AF65-F5344CB8AC3E}">
        <p14:creationId xmlns:p14="http://schemas.microsoft.com/office/powerpoint/2010/main" val="2917069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46</a:t>
            </a:fld>
            <a:endParaRPr lang="en-US"/>
          </a:p>
        </p:txBody>
      </p:sp>
    </p:spTree>
    <p:extLst>
      <p:ext uri="{BB962C8B-B14F-4D97-AF65-F5344CB8AC3E}">
        <p14:creationId xmlns:p14="http://schemas.microsoft.com/office/powerpoint/2010/main" val="12186774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You may also run into situations as well where you will have to problem solve</a:t>
            </a:r>
          </a:p>
          <a:p>
            <a:endParaRPr lang="en-US" sz="1800" dirty="0"/>
          </a:p>
          <a:p>
            <a:r>
              <a:rPr lang="en-US" sz="1800" dirty="0"/>
              <a:t>*click</a:t>
            </a:r>
          </a:p>
          <a:p>
            <a:r>
              <a:rPr lang="en-US" sz="1800" b="1" dirty="0"/>
              <a:t>Read slide with group discussion</a:t>
            </a:r>
          </a:p>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47</a:t>
            </a:fld>
            <a:endParaRPr lang="en-US"/>
          </a:p>
        </p:txBody>
      </p:sp>
    </p:spTree>
    <p:extLst>
      <p:ext uri="{BB962C8B-B14F-4D97-AF65-F5344CB8AC3E}">
        <p14:creationId xmlns:p14="http://schemas.microsoft.com/office/powerpoint/2010/main" val="11611380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There are lots of interesting and creative things that can happen during a club ride, but let’s just go over some of the basics</a:t>
            </a:r>
          </a:p>
          <a:p>
            <a:endParaRPr lang="en-US" sz="1800" dirty="0"/>
          </a:p>
          <a:p>
            <a:r>
              <a:rPr lang="en-US" sz="1800" dirty="0"/>
              <a:t>*click*</a:t>
            </a:r>
          </a:p>
          <a:p>
            <a:r>
              <a:rPr lang="en-US" sz="1800" dirty="0"/>
              <a:t>Read slide</a:t>
            </a:r>
          </a:p>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48</a:t>
            </a:fld>
            <a:endParaRPr lang="en-US"/>
          </a:p>
        </p:txBody>
      </p:sp>
    </p:spTree>
    <p:extLst>
      <p:ext uri="{BB962C8B-B14F-4D97-AF65-F5344CB8AC3E}">
        <p14:creationId xmlns:p14="http://schemas.microsoft.com/office/powerpoint/2010/main" val="3406877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49</a:t>
            </a:fld>
            <a:endParaRPr lang="en-US"/>
          </a:p>
        </p:txBody>
      </p:sp>
    </p:spTree>
    <p:extLst>
      <p:ext uri="{BB962C8B-B14F-4D97-AF65-F5344CB8AC3E}">
        <p14:creationId xmlns:p14="http://schemas.microsoft.com/office/powerpoint/2010/main" val="383330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5760" y="4620577"/>
            <a:ext cx="6629400" cy="4260533"/>
          </a:xfrm>
        </p:spPr>
        <p:txBody>
          <a:bodyPr/>
          <a:lstStyle/>
          <a:p>
            <a:r>
              <a:rPr lang="en-US" sz="1800" dirty="0"/>
              <a:t>This begs a question though….</a:t>
            </a:r>
          </a:p>
          <a:p>
            <a:r>
              <a:rPr lang="en-US" sz="1800" dirty="0"/>
              <a:t>*Click</a:t>
            </a:r>
            <a:r>
              <a:rPr lang="en-US" sz="1800" baseline="0" dirty="0"/>
              <a:t> * </a:t>
            </a:r>
          </a:p>
          <a:p>
            <a:r>
              <a:rPr lang="en-US" sz="1800" b="1" baseline="0" dirty="0"/>
              <a:t>Why should YOU know your club’s risk management plan?</a:t>
            </a:r>
          </a:p>
          <a:p>
            <a:r>
              <a:rPr lang="en-US" sz="1800" baseline="0" dirty="0"/>
              <a:t>Discuss….</a:t>
            </a:r>
          </a:p>
          <a:p>
            <a:endParaRPr lang="en-US" sz="1800" baseline="0" dirty="0"/>
          </a:p>
          <a:p>
            <a:pPr marL="181225" indent="-181225">
              <a:buFontTx/>
              <a:buChar char="-"/>
            </a:pPr>
            <a:r>
              <a:rPr lang="en-US" sz="2400" b="1" dirty="0"/>
              <a:t>Cycling = dangerous</a:t>
            </a:r>
            <a:endParaRPr lang="en-US" sz="2400" dirty="0"/>
          </a:p>
          <a:p>
            <a:pPr marL="181225" indent="-181225">
              <a:buFontTx/>
              <a:buChar char="-"/>
            </a:pPr>
            <a:r>
              <a:rPr lang="en-US" sz="2400" b="1" dirty="0"/>
              <a:t>Document how manage club rides by minimizing risks</a:t>
            </a:r>
            <a:endParaRPr lang="en-US" sz="2400" dirty="0"/>
          </a:p>
          <a:p>
            <a:pPr marL="181225" indent="-181225">
              <a:buFontTx/>
              <a:buChar char="-"/>
            </a:pPr>
            <a:r>
              <a:rPr lang="en-US" sz="2400" b="1" dirty="0"/>
              <a:t>Practiced by club members during every ride</a:t>
            </a:r>
            <a:r>
              <a:rPr lang="en-US" sz="2400" dirty="0"/>
              <a:t>. </a:t>
            </a:r>
          </a:p>
          <a:p>
            <a:pPr marL="181225" indent="-181225">
              <a:buFontTx/>
              <a:buChar char="-"/>
            </a:pPr>
            <a:r>
              <a:rPr lang="en-US" sz="2400" b="1" dirty="0"/>
              <a:t>All members share responsibility for making rides as safe as possible</a:t>
            </a:r>
            <a:r>
              <a:rPr lang="en-US" sz="2400" dirty="0"/>
              <a:t> + communicating if unsafe</a:t>
            </a:r>
          </a:p>
        </p:txBody>
      </p:sp>
      <p:sp>
        <p:nvSpPr>
          <p:cNvPr id="4" name="Slide Number Placeholder 3"/>
          <p:cNvSpPr>
            <a:spLocks noGrp="1"/>
          </p:cNvSpPr>
          <p:nvPr>
            <p:ph type="sldNum" sz="quarter" idx="10"/>
          </p:nvPr>
        </p:nvSpPr>
        <p:spPr/>
        <p:txBody>
          <a:bodyPr/>
          <a:lstStyle/>
          <a:p>
            <a:fld id="{2F78962F-3711-4F9D-89AB-8FC568985DC6}" type="slidenum">
              <a:rPr lang="en-US" smtClean="0"/>
              <a:t>5</a:t>
            </a:fld>
            <a:endParaRPr lang="en-US" dirty="0"/>
          </a:p>
        </p:txBody>
      </p:sp>
    </p:spTree>
    <p:extLst>
      <p:ext uri="{BB962C8B-B14F-4D97-AF65-F5344CB8AC3E}">
        <p14:creationId xmlns:p14="http://schemas.microsoft.com/office/powerpoint/2010/main" val="17595061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Read slide</a:t>
            </a:r>
          </a:p>
        </p:txBody>
      </p:sp>
      <p:sp>
        <p:nvSpPr>
          <p:cNvPr id="4" name="Slide Number Placeholder 3"/>
          <p:cNvSpPr>
            <a:spLocks noGrp="1"/>
          </p:cNvSpPr>
          <p:nvPr>
            <p:ph type="sldNum" sz="quarter" idx="10"/>
          </p:nvPr>
        </p:nvSpPr>
        <p:spPr/>
        <p:txBody>
          <a:bodyPr/>
          <a:lstStyle/>
          <a:p>
            <a:fld id="{2F78962F-3711-4F9D-89AB-8FC568985DC6}" type="slidenum">
              <a:rPr lang="en-US" smtClean="0"/>
              <a:t>50</a:t>
            </a:fld>
            <a:endParaRPr lang="en-US"/>
          </a:p>
        </p:txBody>
      </p:sp>
    </p:spTree>
    <p:extLst>
      <p:ext uri="{BB962C8B-B14F-4D97-AF65-F5344CB8AC3E}">
        <p14:creationId xmlns:p14="http://schemas.microsoft.com/office/powerpoint/2010/main" val="37396133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Read slide</a:t>
            </a:r>
          </a:p>
        </p:txBody>
      </p:sp>
      <p:sp>
        <p:nvSpPr>
          <p:cNvPr id="4" name="Slide Number Placeholder 3"/>
          <p:cNvSpPr>
            <a:spLocks noGrp="1"/>
          </p:cNvSpPr>
          <p:nvPr>
            <p:ph type="sldNum" sz="quarter" idx="10"/>
          </p:nvPr>
        </p:nvSpPr>
        <p:spPr/>
        <p:txBody>
          <a:bodyPr/>
          <a:lstStyle/>
          <a:p>
            <a:fld id="{2F78962F-3711-4F9D-89AB-8FC568985DC6}" type="slidenum">
              <a:rPr lang="en-US" smtClean="0"/>
              <a:t>51</a:t>
            </a:fld>
            <a:endParaRPr lang="en-US"/>
          </a:p>
        </p:txBody>
      </p:sp>
    </p:spTree>
    <p:extLst>
      <p:ext uri="{BB962C8B-B14F-4D97-AF65-F5344CB8AC3E}">
        <p14:creationId xmlns:p14="http://schemas.microsoft.com/office/powerpoint/2010/main" val="33310660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52</a:t>
            </a:fld>
            <a:endParaRPr lang="en-US"/>
          </a:p>
        </p:txBody>
      </p:sp>
    </p:spTree>
    <p:extLst>
      <p:ext uri="{BB962C8B-B14F-4D97-AF65-F5344CB8AC3E}">
        <p14:creationId xmlns:p14="http://schemas.microsoft.com/office/powerpoint/2010/main" val="14113282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53</a:t>
            </a:fld>
            <a:endParaRPr lang="en-US"/>
          </a:p>
        </p:txBody>
      </p:sp>
    </p:spTree>
    <p:extLst>
      <p:ext uri="{BB962C8B-B14F-4D97-AF65-F5344CB8AC3E}">
        <p14:creationId xmlns:p14="http://schemas.microsoft.com/office/powerpoint/2010/main" val="23019852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54</a:t>
            </a:fld>
            <a:endParaRPr lang="en-US"/>
          </a:p>
        </p:txBody>
      </p:sp>
    </p:spTree>
    <p:extLst>
      <p:ext uri="{BB962C8B-B14F-4D97-AF65-F5344CB8AC3E}">
        <p14:creationId xmlns:p14="http://schemas.microsoft.com/office/powerpoint/2010/main" val="40793253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55</a:t>
            </a:fld>
            <a:endParaRPr lang="en-US"/>
          </a:p>
        </p:txBody>
      </p:sp>
    </p:spTree>
    <p:extLst>
      <p:ext uri="{BB962C8B-B14F-4D97-AF65-F5344CB8AC3E}">
        <p14:creationId xmlns:p14="http://schemas.microsoft.com/office/powerpoint/2010/main" val="13897904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56</a:t>
            </a:fld>
            <a:endParaRPr lang="en-US"/>
          </a:p>
        </p:txBody>
      </p:sp>
    </p:spTree>
    <p:extLst>
      <p:ext uri="{BB962C8B-B14F-4D97-AF65-F5344CB8AC3E}">
        <p14:creationId xmlns:p14="http://schemas.microsoft.com/office/powerpoint/2010/main" val="33635675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Read Slide</a:t>
            </a:r>
          </a:p>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57</a:t>
            </a:fld>
            <a:endParaRPr lang="en-US"/>
          </a:p>
        </p:txBody>
      </p:sp>
    </p:spTree>
    <p:extLst>
      <p:ext uri="{BB962C8B-B14F-4D97-AF65-F5344CB8AC3E}">
        <p14:creationId xmlns:p14="http://schemas.microsoft.com/office/powerpoint/2010/main" val="7590822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58</a:t>
            </a:fld>
            <a:endParaRPr lang="en-US"/>
          </a:p>
        </p:txBody>
      </p:sp>
    </p:spTree>
    <p:extLst>
      <p:ext uri="{BB962C8B-B14F-4D97-AF65-F5344CB8AC3E}">
        <p14:creationId xmlns:p14="http://schemas.microsoft.com/office/powerpoint/2010/main" val="12542052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59</a:t>
            </a:fld>
            <a:endParaRPr lang="en-US"/>
          </a:p>
        </p:txBody>
      </p:sp>
    </p:spTree>
    <p:extLst>
      <p:ext uri="{BB962C8B-B14F-4D97-AF65-F5344CB8AC3E}">
        <p14:creationId xmlns:p14="http://schemas.microsoft.com/office/powerpoint/2010/main" val="624968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620577"/>
            <a:ext cx="6503670" cy="3780473"/>
          </a:xfrm>
        </p:spPr>
        <p:txBody>
          <a:bodyPr/>
          <a:lstStyle/>
          <a:p>
            <a:r>
              <a:rPr lang="en-US" sz="1600" dirty="0"/>
              <a:t>Anything notable when reading your club’s risk management plan?</a:t>
            </a:r>
            <a:r>
              <a:rPr lang="en-US" sz="1600" baseline="0" dirty="0"/>
              <a:t> – Discuss</a:t>
            </a:r>
          </a:p>
          <a:p>
            <a:r>
              <a:rPr lang="en-US" sz="1600" baseline="0" dirty="0"/>
              <a:t>*Click* through slides </a:t>
            </a:r>
          </a:p>
          <a:p>
            <a:endParaRPr lang="en-US" sz="1600" baseline="0" dirty="0"/>
          </a:p>
          <a:p>
            <a:r>
              <a:rPr lang="en-US" sz="1600" dirty="0"/>
              <a:t>• </a:t>
            </a:r>
            <a:r>
              <a:rPr lang="en-US" sz="1600" b="1" dirty="0"/>
              <a:t>Large number of riders: </a:t>
            </a:r>
            <a:r>
              <a:rPr lang="en-US" sz="1600" dirty="0"/>
              <a:t>break into smaller groups (6-12)</a:t>
            </a:r>
          </a:p>
          <a:p>
            <a:pPr marL="285750" indent="-285750">
              <a:buFontTx/>
              <a:buChar char="-"/>
            </a:pPr>
            <a:r>
              <a:rPr lang="en-US" sz="1600" dirty="0"/>
              <a:t>Ride at least 100 </a:t>
            </a:r>
            <a:r>
              <a:rPr lang="en-US" sz="1600" dirty="0" err="1"/>
              <a:t>metres</a:t>
            </a:r>
            <a:r>
              <a:rPr lang="en-US" sz="1600" dirty="0"/>
              <a:t> apart</a:t>
            </a:r>
          </a:p>
          <a:p>
            <a:pPr marL="285750" indent="-285750">
              <a:buFontTx/>
              <a:buChar char="-"/>
            </a:pPr>
            <a:endParaRPr lang="en-US" sz="1600" dirty="0"/>
          </a:p>
          <a:p>
            <a:r>
              <a:rPr lang="en-US" sz="1600" dirty="0"/>
              <a:t>• Riders should </a:t>
            </a:r>
            <a:r>
              <a:rPr lang="en-US" sz="1600" b="1" dirty="0"/>
              <a:t>not be left behind </a:t>
            </a:r>
            <a:r>
              <a:rPr lang="en-US" sz="1600" dirty="0"/>
              <a:t>during a club ride</a:t>
            </a:r>
          </a:p>
          <a:p>
            <a:pPr marL="285750" indent="-285750">
              <a:buFontTx/>
              <a:buChar char="-"/>
            </a:pPr>
            <a:r>
              <a:rPr lang="en-US" sz="1600" dirty="0"/>
              <a:t>confirm with the ride coordinator(s) detaching from group</a:t>
            </a:r>
          </a:p>
          <a:p>
            <a:pPr marL="285750" indent="-285750">
              <a:buFontTx/>
              <a:buChar char="-"/>
            </a:pPr>
            <a:r>
              <a:rPr lang="en-US" sz="1600" dirty="0"/>
              <a:t>If you run a drop ride, you should have a separate drop ride risk management plan (need confirmation that they are disengaging from the ride, or follow up)</a:t>
            </a:r>
          </a:p>
          <a:p>
            <a:pPr marL="285750" indent="-285750">
              <a:buFontTx/>
              <a:buChar char="-"/>
            </a:pPr>
            <a:endParaRPr lang="en-US" sz="1600" dirty="0"/>
          </a:p>
          <a:p>
            <a:r>
              <a:rPr lang="en-US" sz="1600" dirty="0"/>
              <a:t>• Members should also be </a:t>
            </a:r>
            <a:r>
              <a:rPr lang="en-US" sz="1600" b="1" dirty="0"/>
              <a:t>physically capable </a:t>
            </a:r>
            <a:r>
              <a:rPr lang="en-US" sz="1600" dirty="0"/>
              <a:t>and </a:t>
            </a:r>
            <a:r>
              <a:rPr lang="en-US" sz="1600" b="1" dirty="0"/>
              <a:t>approved medically</a:t>
            </a:r>
            <a:r>
              <a:rPr lang="en-US" sz="1600" dirty="0"/>
              <a:t> to participate in the ride</a:t>
            </a:r>
          </a:p>
        </p:txBody>
      </p:sp>
      <p:sp>
        <p:nvSpPr>
          <p:cNvPr id="4" name="Slide Number Placeholder 3"/>
          <p:cNvSpPr>
            <a:spLocks noGrp="1"/>
          </p:cNvSpPr>
          <p:nvPr>
            <p:ph type="sldNum" sz="quarter" idx="10"/>
          </p:nvPr>
        </p:nvSpPr>
        <p:spPr/>
        <p:txBody>
          <a:bodyPr/>
          <a:lstStyle/>
          <a:p>
            <a:fld id="{2F78962F-3711-4F9D-89AB-8FC568985DC6}" type="slidenum">
              <a:rPr lang="en-US" smtClean="0"/>
              <a:t>6</a:t>
            </a:fld>
            <a:endParaRPr lang="en-US"/>
          </a:p>
        </p:txBody>
      </p:sp>
    </p:spTree>
    <p:extLst>
      <p:ext uri="{BB962C8B-B14F-4D97-AF65-F5344CB8AC3E}">
        <p14:creationId xmlns:p14="http://schemas.microsoft.com/office/powerpoint/2010/main" val="31400760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Time to RIDE OUR BIKES! </a:t>
            </a:r>
          </a:p>
          <a:p>
            <a:endParaRPr lang="en-US" sz="1800" dirty="0"/>
          </a:p>
          <a:p>
            <a:r>
              <a:rPr lang="en-US" sz="1800" dirty="0"/>
              <a:t>Some basic ride leader group ride simulations </a:t>
            </a:r>
          </a:p>
          <a:p>
            <a:endParaRPr lang="en-US" sz="1800" dirty="0"/>
          </a:p>
          <a:p>
            <a:r>
              <a:rPr lang="en-US" sz="1800" dirty="0"/>
              <a:t>Discuss tips on </a:t>
            </a:r>
          </a:p>
          <a:p>
            <a:pPr marL="171450" indent="-171450">
              <a:buFontTx/>
              <a:buChar char="-"/>
            </a:pPr>
            <a:r>
              <a:rPr lang="en-US" sz="1800" dirty="0"/>
              <a:t>how to be a good ride leader</a:t>
            </a:r>
          </a:p>
          <a:p>
            <a:pPr marL="171450" indent="-171450">
              <a:buFontTx/>
              <a:buChar char="-"/>
            </a:pPr>
            <a:r>
              <a:rPr lang="en-US" sz="1800" dirty="0"/>
              <a:t>safe cycling skills </a:t>
            </a:r>
          </a:p>
          <a:p>
            <a:pPr marL="171450" indent="-171450">
              <a:buFontTx/>
              <a:buChar char="-"/>
            </a:pPr>
            <a:r>
              <a:rPr lang="en-US" sz="1800" dirty="0"/>
              <a:t>managing groups of different ability levels </a:t>
            </a:r>
          </a:p>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60</a:t>
            </a:fld>
            <a:endParaRPr lang="en-US"/>
          </a:p>
        </p:txBody>
      </p:sp>
    </p:spTree>
    <p:extLst>
      <p:ext uri="{BB962C8B-B14F-4D97-AF65-F5344CB8AC3E}">
        <p14:creationId xmlns:p14="http://schemas.microsoft.com/office/powerpoint/2010/main" val="273882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sz="1800" dirty="0"/>
              <a:t>In order to hold</a:t>
            </a:r>
            <a:r>
              <a:rPr lang="en-US" sz="1800" baseline="0" dirty="0"/>
              <a:t> regular club rides, or special events, the club has to submit a list of their activities to the OCA for approval</a:t>
            </a:r>
          </a:p>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7</a:t>
            </a:fld>
            <a:endParaRPr lang="en-US"/>
          </a:p>
        </p:txBody>
      </p:sp>
    </p:spTree>
    <p:extLst>
      <p:ext uri="{BB962C8B-B14F-4D97-AF65-F5344CB8AC3E}">
        <p14:creationId xmlns:p14="http://schemas.microsoft.com/office/powerpoint/2010/main" val="2593288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sz="1800" baseline="0" dirty="0"/>
              <a:t>Some basic information is included….</a:t>
            </a:r>
          </a:p>
          <a:p>
            <a:pPr defTabSz="966529">
              <a:defRPr/>
            </a:pPr>
            <a:r>
              <a:rPr lang="en-US" sz="1800" baseline="0" dirty="0"/>
              <a:t>*Click*</a:t>
            </a:r>
          </a:p>
          <a:p>
            <a:pPr defTabSz="966529">
              <a:defRPr/>
            </a:pPr>
            <a:r>
              <a:rPr lang="en-US" sz="1800" b="1" baseline="0" dirty="0"/>
              <a:t>Date, Time, Description </a:t>
            </a:r>
            <a:r>
              <a:rPr lang="en-US" sz="1800" baseline="0" dirty="0"/>
              <a:t>and Location for instance</a:t>
            </a:r>
          </a:p>
          <a:p>
            <a:pPr defTabSz="966529">
              <a:defRPr/>
            </a:pPr>
            <a:r>
              <a:rPr lang="en-US" sz="1800" baseline="0" dirty="0"/>
              <a:t>*Click*</a:t>
            </a:r>
          </a:p>
          <a:p>
            <a:pPr defTabSz="966529">
              <a:defRPr/>
            </a:pPr>
            <a:r>
              <a:rPr lang="en-US" sz="1800" baseline="0" dirty="0"/>
              <a:t>This is typically </a:t>
            </a:r>
            <a:r>
              <a:rPr lang="en-US" sz="1800" b="1" baseline="0" dirty="0"/>
              <a:t>done at the beginning of the season </a:t>
            </a:r>
            <a:r>
              <a:rPr lang="en-US" sz="1800" baseline="0" dirty="0"/>
              <a:t>along with the club’s affiliation</a:t>
            </a:r>
          </a:p>
          <a:p>
            <a:pPr defTabSz="966529">
              <a:defRPr/>
            </a:pPr>
            <a:r>
              <a:rPr lang="en-US" sz="1800" baseline="0" dirty="0"/>
              <a:t>*Click*</a:t>
            </a:r>
          </a:p>
          <a:p>
            <a:pPr defTabSz="966529">
              <a:defRPr/>
            </a:pPr>
            <a:r>
              <a:rPr lang="en-US" sz="1800" baseline="0" dirty="0"/>
              <a:t>But </a:t>
            </a:r>
            <a:r>
              <a:rPr lang="en-US" sz="1800" b="1" baseline="0" dirty="0"/>
              <a:t>updates </a:t>
            </a:r>
            <a:r>
              <a:rPr lang="en-US" sz="1800" baseline="0" dirty="0"/>
              <a:t>can be </a:t>
            </a:r>
            <a:r>
              <a:rPr lang="en-US" sz="1800" b="1" baseline="0" dirty="0"/>
              <a:t>submitted to the OCA membership </a:t>
            </a:r>
            <a:r>
              <a:rPr lang="en-US" sz="1800" baseline="0" dirty="0"/>
              <a:t>manager (</a:t>
            </a:r>
            <a:r>
              <a:rPr lang="en-US" sz="1800" b="1" baseline="0" dirty="0"/>
              <a:t>minimum 2 business days before activity</a:t>
            </a:r>
            <a:r>
              <a:rPr lang="en-US" sz="1800" baseline="0" dirty="0"/>
              <a:t>)</a:t>
            </a:r>
          </a:p>
          <a:p>
            <a:pPr defTabSz="966529">
              <a:defRPr/>
            </a:pPr>
            <a:endParaRPr lang="en-US" sz="1800" baseline="0" dirty="0"/>
          </a:p>
          <a:p>
            <a:pPr defTabSz="966529">
              <a:defRPr/>
            </a:pPr>
            <a:r>
              <a:rPr lang="en-US" sz="1800" baseline="0" dirty="0"/>
              <a:t>As </a:t>
            </a:r>
            <a:r>
              <a:rPr lang="en-US" sz="1800" b="1" baseline="0" dirty="0"/>
              <a:t>ride leader</a:t>
            </a:r>
            <a:r>
              <a:rPr lang="en-US" sz="1800" baseline="0" dirty="0"/>
              <a:t>, do you </a:t>
            </a:r>
            <a:r>
              <a:rPr lang="en-US" sz="1800" b="1" baseline="0" dirty="0"/>
              <a:t>have to do this</a:t>
            </a:r>
            <a:r>
              <a:rPr lang="en-US" sz="1800" baseline="0" dirty="0"/>
              <a:t>? – </a:t>
            </a:r>
            <a:r>
              <a:rPr lang="en-US" sz="1800" b="1" baseline="0" dirty="0"/>
              <a:t>NO</a:t>
            </a:r>
            <a:r>
              <a:rPr lang="en-US" sz="1800" baseline="0" dirty="0"/>
              <a:t> – but </a:t>
            </a:r>
            <a:r>
              <a:rPr lang="en-US" sz="1800" b="1" baseline="0" dirty="0"/>
              <a:t>good to know the process</a:t>
            </a:r>
            <a:r>
              <a:rPr lang="en-US" sz="1800" baseline="0" dirty="0"/>
              <a:t> and ensure before leading an activity that the club has reported it to the OCA</a:t>
            </a:r>
          </a:p>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8</a:t>
            </a:fld>
            <a:endParaRPr lang="en-US"/>
          </a:p>
        </p:txBody>
      </p:sp>
    </p:spTree>
    <p:extLst>
      <p:ext uri="{BB962C8B-B14F-4D97-AF65-F5344CB8AC3E}">
        <p14:creationId xmlns:p14="http://schemas.microsoft.com/office/powerpoint/2010/main" val="2241487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620577"/>
            <a:ext cx="6766560" cy="3780473"/>
          </a:xfrm>
        </p:spPr>
        <p:txBody>
          <a:bodyPr/>
          <a:lstStyle/>
          <a:p>
            <a:pPr defTabSz="966529">
              <a:defRPr/>
            </a:pPr>
            <a:r>
              <a:rPr lang="en-US" sz="1800" dirty="0"/>
              <a:t>Your</a:t>
            </a:r>
            <a:r>
              <a:rPr lang="en-US" sz="1800" baseline="0" dirty="0"/>
              <a:t> club should also have a </a:t>
            </a:r>
            <a:r>
              <a:rPr lang="en-US" sz="1800" b="1" baseline="0" dirty="0"/>
              <a:t>ride guide.</a:t>
            </a:r>
          </a:p>
          <a:p>
            <a:pPr defTabSz="966529">
              <a:defRPr/>
            </a:pPr>
            <a:endParaRPr lang="en-US" sz="1800" baseline="0" dirty="0"/>
          </a:p>
          <a:p>
            <a:pPr defTabSz="966529">
              <a:defRPr/>
            </a:pPr>
            <a:r>
              <a:rPr lang="en-US" sz="1800" baseline="0" dirty="0"/>
              <a:t>Submitted at the beginning of the year along with the club affiliation paperwork</a:t>
            </a:r>
          </a:p>
          <a:p>
            <a:pPr defTabSz="966529">
              <a:defRPr/>
            </a:pPr>
            <a:endParaRPr lang="en-US" sz="1800" baseline="0" dirty="0"/>
          </a:p>
          <a:p>
            <a:pPr defTabSz="966529">
              <a:defRPr/>
            </a:pPr>
            <a:r>
              <a:rPr lang="en-US" sz="1800" baseline="0" dirty="0"/>
              <a:t>Recommended to </a:t>
            </a:r>
            <a:r>
              <a:rPr lang="en-US" sz="1800" b="1" baseline="0" dirty="0"/>
              <a:t>have ride guide easily accessible </a:t>
            </a:r>
            <a:r>
              <a:rPr lang="en-US" sz="1800" baseline="0" dirty="0"/>
              <a:t>to all members</a:t>
            </a:r>
          </a:p>
          <a:p>
            <a:pPr defTabSz="966529">
              <a:defRPr/>
            </a:pPr>
            <a:endParaRPr lang="en-US" sz="1800" baseline="0" dirty="0"/>
          </a:p>
          <a:p>
            <a:pPr marL="181225" indent="-181225" defTabSz="966529">
              <a:buFontTx/>
              <a:buChar char="-"/>
              <a:defRPr/>
            </a:pPr>
            <a:r>
              <a:rPr lang="en-US" sz="1800" baseline="0" dirty="0"/>
              <a:t>It prevents confusion and excessive questions from newer riders</a:t>
            </a:r>
          </a:p>
          <a:p>
            <a:pPr marL="181225" indent="-181225" defTabSz="966529">
              <a:buFontTx/>
              <a:buChar char="-"/>
              <a:defRPr/>
            </a:pPr>
            <a:r>
              <a:rPr lang="en-US" sz="1800" baseline="0" dirty="0"/>
              <a:t>It allows easy integration of new riders</a:t>
            </a:r>
          </a:p>
          <a:p>
            <a:pPr marL="181225" indent="-181225" defTabSz="966529">
              <a:buFontTx/>
              <a:buChar char="-"/>
              <a:defRPr/>
            </a:pPr>
            <a:endParaRPr lang="en-US" baseline="0" dirty="0"/>
          </a:p>
          <a:p>
            <a:pPr defTabSz="966529">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2F78962F-3711-4F9D-89AB-8FC568985DC6}" type="slidenum">
              <a:rPr lang="en-US" smtClean="0"/>
              <a:t>9</a:t>
            </a:fld>
            <a:endParaRPr lang="en-US"/>
          </a:p>
        </p:txBody>
      </p:sp>
    </p:spTree>
    <p:extLst>
      <p:ext uri="{BB962C8B-B14F-4D97-AF65-F5344CB8AC3E}">
        <p14:creationId xmlns:p14="http://schemas.microsoft.com/office/powerpoint/2010/main" val="263880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7887B6EB-8A11-4711-B82C-0242611B505A}" type="datetimeFigureOut">
              <a:rPr lang="en-US" smtClean="0"/>
              <a:t>8/6/2020</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214357E-A817-49E3-9514-9C27F9708916}"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61652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7B6EB-8A11-4711-B82C-0242611B505A}"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4357E-A817-49E3-9514-9C27F9708916}" type="slidenum">
              <a:rPr lang="en-US" smtClean="0"/>
              <a:t>‹#›</a:t>
            </a:fld>
            <a:endParaRPr lang="en-US"/>
          </a:p>
        </p:txBody>
      </p:sp>
    </p:spTree>
    <p:extLst>
      <p:ext uri="{BB962C8B-B14F-4D97-AF65-F5344CB8AC3E}">
        <p14:creationId xmlns:p14="http://schemas.microsoft.com/office/powerpoint/2010/main" val="424592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7B6EB-8A11-4711-B82C-0242611B505A}"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4357E-A817-49E3-9514-9C27F9708916}" type="slidenum">
              <a:rPr lang="en-US" smtClean="0"/>
              <a:t>‹#›</a:t>
            </a:fld>
            <a:endParaRPr lang="en-US"/>
          </a:p>
        </p:txBody>
      </p:sp>
    </p:spTree>
    <p:extLst>
      <p:ext uri="{BB962C8B-B14F-4D97-AF65-F5344CB8AC3E}">
        <p14:creationId xmlns:p14="http://schemas.microsoft.com/office/powerpoint/2010/main" val="305522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7B6EB-8A11-4711-B82C-0242611B505A}"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4357E-A817-49E3-9514-9C27F9708916}" type="slidenum">
              <a:rPr lang="en-US" smtClean="0"/>
              <a:t>‹#›</a:t>
            </a:fld>
            <a:endParaRPr lang="en-US"/>
          </a:p>
        </p:txBody>
      </p:sp>
    </p:spTree>
    <p:extLst>
      <p:ext uri="{BB962C8B-B14F-4D97-AF65-F5344CB8AC3E}">
        <p14:creationId xmlns:p14="http://schemas.microsoft.com/office/powerpoint/2010/main" val="55791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87B6EB-8A11-4711-B82C-0242611B505A}"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4357E-A817-49E3-9514-9C27F9708916}"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0333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87B6EB-8A11-4711-B82C-0242611B505A}" type="datetimeFigureOut">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14357E-A817-49E3-9514-9C27F9708916}" type="slidenum">
              <a:rPr lang="en-US" smtClean="0"/>
              <a:t>‹#›</a:t>
            </a:fld>
            <a:endParaRPr lang="en-US"/>
          </a:p>
        </p:txBody>
      </p:sp>
    </p:spTree>
    <p:extLst>
      <p:ext uri="{BB962C8B-B14F-4D97-AF65-F5344CB8AC3E}">
        <p14:creationId xmlns:p14="http://schemas.microsoft.com/office/powerpoint/2010/main" val="21921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87B6EB-8A11-4711-B82C-0242611B505A}" type="datetimeFigureOut">
              <a:rPr lang="en-US" smtClean="0"/>
              <a:t>8/6/2020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14357E-A817-49E3-9514-9C27F9708916}" type="slidenum">
              <a:rPr lang="en-US" smtClean="0"/>
              <a:t>‹#›</a:t>
            </a:fld>
            <a:endParaRPr lang="en-US"/>
          </a:p>
        </p:txBody>
      </p:sp>
    </p:spTree>
    <p:extLst>
      <p:ext uri="{BB962C8B-B14F-4D97-AF65-F5344CB8AC3E}">
        <p14:creationId xmlns:p14="http://schemas.microsoft.com/office/powerpoint/2010/main" val="213785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87B6EB-8A11-4711-B82C-0242611B505A}" type="datetimeFigureOut">
              <a:rPr lang="en-US" smtClean="0"/>
              <a:t>8/6/2020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14357E-A817-49E3-9514-9C27F9708916}" type="slidenum">
              <a:rPr lang="en-US" smtClean="0"/>
              <a:t>‹#›</a:t>
            </a:fld>
            <a:endParaRPr lang="en-US"/>
          </a:p>
        </p:txBody>
      </p:sp>
    </p:spTree>
    <p:extLst>
      <p:ext uri="{BB962C8B-B14F-4D97-AF65-F5344CB8AC3E}">
        <p14:creationId xmlns:p14="http://schemas.microsoft.com/office/powerpoint/2010/main" val="295247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7B6EB-8A11-4711-B82C-0242611B505A}" type="datetimeFigureOut">
              <a:rPr lang="en-US" smtClean="0"/>
              <a:t>8/6/2020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14357E-A817-49E3-9514-9C27F9708916}" type="slidenum">
              <a:rPr lang="en-US" smtClean="0"/>
              <a:t>‹#›</a:t>
            </a:fld>
            <a:endParaRPr lang="en-US"/>
          </a:p>
        </p:txBody>
      </p:sp>
    </p:spTree>
    <p:extLst>
      <p:ext uri="{BB962C8B-B14F-4D97-AF65-F5344CB8AC3E}">
        <p14:creationId xmlns:p14="http://schemas.microsoft.com/office/powerpoint/2010/main" val="148368762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887B6EB-8A11-4711-B82C-0242611B505A}" type="datetimeFigureOut">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14357E-A817-49E3-9514-9C27F9708916}" type="slidenum">
              <a:rPr lang="en-US" smtClean="0"/>
              <a:t>‹#›</a:t>
            </a:fld>
            <a:endParaRPr lang="en-US"/>
          </a:p>
        </p:txBody>
      </p:sp>
    </p:spTree>
    <p:extLst>
      <p:ext uri="{BB962C8B-B14F-4D97-AF65-F5344CB8AC3E}">
        <p14:creationId xmlns:p14="http://schemas.microsoft.com/office/powerpoint/2010/main" val="178617565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887B6EB-8A11-4711-B82C-0242611B505A}" type="datetimeFigureOut">
              <a:rPr lang="en-US" smtClean="0"/>
              <a:t>8/6/2020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14357E-A817-49E3-9514-9C27F9708916}" type="slidenum">
              <a:rPr lang="en-US" smtClean="0"/>
              <a:t>‹#›</a:t>
            </a:fld>
            <a:endParaRPr lang="en-US"/>
          </a:p>
        </p:txBody>
      </p:sp>
    </p:spTree>
    <p:extLst>
      <p:ext uri="{BB962C8B-B14F-4D97-AF65-F5344CB8AC3E}">
        <p14:creationId xmlns:p14="http://schemas.microsoft.com/office/powerpoint/2010/main" val="125288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7887B6EB-8A11-4711-B82C-0242611B505A}" type="datetimeFigureOut">
              <a:rPr lang="en-US" smtClean="0"/>
              <a:t>8/6/2020</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7214357E-A817-49E3-9514-9C27F9708916}" type="slidenum">
              <a:rPr lang="en-US" smtClean="0"/>
              <a:t>‹#›</a:t>
            </a:fld>
            <a:endParaRPr lang="en-US"/>
          </a:p>
        </p:txBody>
      </p:sp>
    </p:spTree>
    <p:extLst>
      <p:ext uri="{BB962C8B-B14F-4D97-AF65-F5344CB8AC3E}">
        <p14:creationId xmlns:p14="http://schemas.microsoft.com/office/powerpoint/2010/main" val="23967888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31.jpeg"/><Relationship Id="rId5" Type="http://schemas.openxmlformats.org/officeDocument/2006/relationships/image" Target="../media/image8.jpg"/><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descr="Red umbrella">
            <a:extLst>
              <a:ext uri="{FF2B5EF4-FFF2-40B4-BE49-F238E27FC236}">
                <a16:creationId xmlns:a16="http://schemas.microsoft.com/office/drawing/2014/main" id="{30FFF511-4CAB-A64C-A5DD-3E2A8035478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667000" y="0"/>
            <a:ext cx="6858000" cy="6858000"/>
          </a:xfrm>
          <a:prstGeom prst="ellipse">
            <a:avLst/>
          </a:prstGeom>
        </p:spPr>
      </p:pic>
      <p:sp>
        <p:nvSpPr>
          <p:cNvPr id="6" name="Title 12">
            <a:extLst>
              <a:ext uri="{FF2B5EF4-FFF2-40B4-BE49-F238E27FC236}">
                <a16:creationId xmlns:a16="http://schemas.microsoft.com/office/drawing/2014/main" id="{A1BF7DBB-67AA-4599-B44E-07D280BDFAA5}"/>
              </a:ext>
            </a:extLst>
          </p:cNvPr>
          <p:cNvSpPr txBox="1">
            <a:spLocks/>
          </p:cNvSpPr>
          <p:nvPr/>
        </p:nvSpPr>
        <p:spPr>
          <a:xfrm>
            <a:off x="2106460" y="832104"/>
            <a:ext cx="7979080" cy="25968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t>Ride Leader Training</a:t>
            </a:r>
          </a:p>
        </p:txBody>
      </p:sp>
      <p:cxnSp>
        <p:nvCxnSpPr>
          <p:cNvPr id="7" name="Straight Connector 6" descr="divider line">
            <a:extLst>
              <a:ext uri="{FF2B5EF4-FFF2-40B4-BE49-F238E27FC236}">
                <a16:creationId xmlns:a16="http://schemas.microsoft.com/office/drawing/2014/main" id="{BA62D616-C355-46BC-B4B6-8254E2BE6EE7}"/>
              </a:ext>
            </a:extLst>
          </p:cNvPr>
          <p:cNvCxnSpPr/>
          <p:nvPr/>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ubtitle 13">
            <a:extLst>
              <a:ext uri="{FF2B5EF4-FFF2-40B4-BE49-F238E27FC236}">
                <a16:creationId xmlns:a16="http://schemas.microsoft.com/office/drawing/2014/main" id="{F5E856BA-8A49-437A-AC08-57B28491C5FE}"/>
              </a:ext>
            </a:extLst>
          </p:cNvPr>
          <p:cNvSpPr txBox="1">
            <a:spLocks/>
          </p:cNvSpPr>
          <p:nvPr/>
        </p:nvSpPr>
        <p:spPr>
          <a:xfrm>
            <a:off x="3581400" y="4681109"/>
            <a:ext cx="5029200" cy="8869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Presented by: </a:t>
            </a:r>
          </a:p>
          <a:p>
            <a:r>
              <a:rPr lang="en-US" sz="1800" dirty="0"/>
              <a:t>Chantal Thompson</a:t>
            </a:r>
          </a:p>
          <a:p>
            <a:r>
              <a:rPr lang="en-US" sz="1800" dirty="0" smtClean="0"/>
              <a:t>Event and Program Coordinator</a:t>
            </a:r>
            <a:endParaRPr lang="en-US" sz="1800" dirty="0"/>
          </a:p>
        </p:txBody>
      </p:sp>
      <p:sp>
        <p:nvSpPr>
          <p:cNvPr id="9" name="Text Placeholder 14">
            <a:extLst>
              <a:ext uri="{FF2B5EF4-FFF2-40B4-BE49-F238E27FC236}">
                <a16:creationId xmlns:a16="http://schemas.microsoft.com/office/drawing/2014/main" id="{A7ECF636-D45E-4307-9E3A-89A2B5960270}"/>
              </a:ext>
            </a:extLst>
          </p:cNvPr>
          <p:cNvSpPr txBox="1">
            <a:spLocks/>
          </p:cNvSpPr>
          <p:nvPr/>
        </p:nvSpPr>
        <p:spPr>
          <a:xfrm>
            <a:off x="5092077" y="6416588"/>
            <a:ext cx="2915816" cy="2585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t>Aug 6</a:t>
            </a:r>
            <a:r>
              <a:rPr lang="en-US" sz="1800" baseline="30000" dirty="0" smtClean="0"/>
              <a:t>th</a:t>
            </a:r>
            <a:r>
              <a:rPr lang="en-US" sz="1800" dirty="0" smtClean="0"/>
              <a:t> </a:t>
            </a:r>
            <a:r>
              <a:rPr lang="en-US" sz="1800" dirty="0"/>
              <a:t>2020</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5540" y="4835047"/>
            <a:ext cx="2386469" cy="2386469"/>
          </a:xfrm>
          <a:prstGeom prst="rect">
            <a:avLst/>
          </a:prstGeom>
        </p:spPr>
      </p:pic>
    </p:spTree>
    <p:extLst>
      <p:ext uri="{BB962C8B-B14F-4D97-AF65-F5344CB8AC3E}">
        <p14:creationId xmlns:p14="http://schemas.microsoft.com/office/powerpoint/2010/main" val="694806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291372"/>
          </a:xfrm>
        </p:spPr>
        <p:txBody>
          <a:bodyPr>
            <a:noAutofit/>
          </a:bodyPr>
          <a:lstStyle/>
          <a:p>
            <a:pPr algn="ctr"/>
            <a:r>
              <a:rPr lang="en-US" sz="6000" dirty="0"/>
              <a:t>Ride Guide</a:t>
            </a:r>
          </a:p>
        </p:txBody>
      </p:sp>
      <p:pic>
        <p:nvPicPr>
          <p:cNvPr id="5" name="Picture 4"/>
          <p:cNvPicPr>
            <a:picLocks noChangeAspect="1"/>
          </p:cNvPicPr>
          <p:nvPr/>
        </p:nvPicPr>
        <p:blipFill>
          <a:blip r:embed="rId3"/>
          <a:stretch>
            <a:fillRect/>
          </a:stretch>
        </p:blipFill>
        <p:spPr>
          <a:xfrm>
            <a:off x="2016409" y="1050324"/>
            <a:ext cx="8663783" cy="5624900"/>
          </a:xfrm>
          <a:prstGeom prst="rect">
            <a:avLst/>
          </a:prstGeom>
        </p:spPr>
      </p:pic>
    </p:spTree>
    <p:extLst>
      <p:ext uri="{BB962C8B-B14F-4D97-AF65-F5344CB8AC3E}">
        <p14:creationId xmlns:p14="http://schemas.microsoft.com/office/powerpoint/2010/main" val="1249989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499213"/>
          </a:xfrm>
        </p:spPr>
        <p:txBody>
          <a:bodyPr>
            <a:normAutofit fontScale="90000"/>
          </a:bodyPr>
          <a:lstStyle/>
          <a:p>
            <a:pPr algn="ctr"/>
            <a:r>
              <a:rPr lang="en-US" sz="6000" dirty="0"/>
              <a:t>Safe Riding Practices</a:t>
            </a:r>
          </a:p>
        </p:txBody>
      </p:sp>
      <p:sp>
        <p:nvSpPr>
          <p:cNvPr id="3" name="Content Placeholder 2"/>
          <p:cNvSpPr>
            <a:spLocks noGrp="1"/>
          </p:cNvSpPr>
          <p:nvPr>
            <p:ph idx="1"/>
          </p:nvPr>
        </p:nvSpPr>
        <p:spPr/>
        <p:txBody>
          <a:bodyPr/>
          <a:lstStyle/>
          <a:p>
            <a:pPr marL="0" indent="0">
              <a:buNone/>
            </a:pPr>
            <a:r>
              <a:rPr lang="en-US" b="1" dirty="0"/>
              <a:t>1 foot down rule</a:t>
            </a:r>
          </a:p>
          <a:p>
            <a:pPr>
              <a:buFontTx/>
              <a:buChar char="-"/>
            </a:pPr>
            <a:endParaRPr lang="en-US" dirty="0"/>
          </a:p>
        </p:txBody>
      </p:sp>
      <p:pic>
        <p:nvPicPr>
          <p:cNvPr id="4" name="Picture 3"/>
          <p:cNvPicPr>
            <a:picLocks noChangeAspect="1"/>
          </p:cNvPicPr>
          <p:nvPr/>
        </p:nvPicPr>
        <p:blipFill>
          <a:blip r:embed="rId3"/>
          <a:stretch>
            <a:fillRect/>
          </a:stretch>
        </p:blipFill>
        <p:spPr>
          <a:xfrm>
            <a:off x="7257781" y="1649534"/>
            <a:ext cx="2207495" cy="4732983"/>
          </a:xfrm>
          <a:prstGeom prst="rect">
            <a:avLst/>
          </a:prstGeom>
        </p:spPr>
      </p:pic>
    </p:spTree>
    <p:extLst>
      <p:ext uri="{BB962C8B-B14F-4D97-AF65-F5344CB8AC3E}">
        <p14:creationId xmlns:p14="http://schemas.microsoft.com/office/powerpoint/2010/main" val="145781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499213"/>
          </a:xfrm>
        </p:spPr>
        <p:txBody>
          <a:bodyPr>
            <a:normAutofit fontScale="90000"/>
          </a:bodyPr>
          <a:lstStyle/>
          <a:p>
            <a:pPr algn="ctr"/>
            <a:r>
              <a:rPr lang="en-US" sz="6000" dirty="0"/>
              <a:t>Safe Riding Practices</a:t>
            </a:r>
          </a:p>
        </p:txBody>
      </p:sp>
      <p:sp>
        <p:nvSpPr>
          <p:cNvPr id="3" name="Content Placeholder 2"/>
          <p:cNvSpPr>
            <a:spLocks noGrp="1"/>
          </p:cNvSpPr>
          <p:nvPr>
            <p:ph idx="1"/>
          </p:nvPr>
        </p:nvSpPr>
        <p:spPr/>
        <p:txBody>
          <a:bodyPr/>
          <a:lstStyle/>
          <a:p>
            <a:pPr marL="0" indent="0">
              <a:buNone/>
            </a:pPr>
            <a:r>
              <a:rPr lang="en-US" b="1" dirty="0"/>
              <a:t>Hand signals and verbal commands</a:t>
            </a:r>
          </a:p>
          <a:p>
            <a:pPr>
              <a:buFontTx/>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313" y="2481649"/>
            <a:ext cx="4894649" cy="3455046"/>
          </a:xfrm>
          <a:prstGeom prst="rect">
            <a:avLst/>
          </a:prstGeom>
        </p:spPr>
      </p:pic>
    </p:spTree>
    <p:extLst>
      <p:ext uri="{BB962C8B-B14F-4D97-AF65-F5344CB8AC3E}">
        <p14:creationId xmlns:p14="http://schemas.microsoft.com/office/powerpoint/2010/main" val="2604479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499213"/>
          </a:xfrm>
        </p:spPr>
        <p:txBody>
          <a:bodyPr>
            <a:normAutofit fontScale="90000"/>
          </a:bodyPr>
          <a:lstStyle/>
          <a:p>
            <a:pPr algn="ctr"/>
            <a:r>
              <a:rPr lang="en-US" sz="6000" dirty="0"/>
              <a:t>Safe Riding Practices</a:t>
            </a:r>
          </a:p>
        </p:txBody>
      </p:sp>
      <p:sp>
        <p:nvSpPr>
          <p:cNvPr id="3" name="Content Placeholder 2"/>
          <p:cNvSpPr>
            <a:spLocks noGrp="1"/>
          </p:cNvSpPr>
          <p:nvPr>
            <p:ph idx="1"/>
          </p:nvPr>
        </p:nvSpPr>
        <p:spPr/>
        <p:txBody>
          <a:bodyPr/>
          <a:lstStyle/>
          <a:p>
            <a:pPr marL="0" indent="0">
              <a:buNone/>
            </a:pPr>
            <a:r>
              <a:rPr lang="en-US" b="1" dirty="0"/>
              <a:t>Hand signal review!!!!</a:t>
            </a:r>
          </a:p>
          <a:p>
            <a:pPr marL="0" indent="0">
              <a:buNone/>
            </a:pPr>
            <a:endParaRPr lang="en-US" dirty="0"/>
          </a:p>
        </p:txBody>
      </p:sp>
      <p:pic>
        <p:nvPicPr>
          <p:cNvPr id="4" name="Picture 3"/>
          <p:cNvPicPr>
            <a:picLocks noChangeAspect="1"/>
          </p:cNvPicPr>
          <p:nvPr/>
        </p:nvPicPr>
        <p:blipFill>
          <a:blip r:embed="rId3"/>
          <a:stretch>
            <a:fillRect/>
          </a:stretch>
        </p:blipFill>
        <p:spPr>
          <a:xfrm>
            <a:off x="3795605" y="2552538"/>
            <a:ext cx="3527893" cy="2903859"/>
          </a:xfrm>
          <a:prstGeom prst="rect">
            <a:avLst/>
          </a:prstGeom>
        </p:spPr>
      </p:pic>
    </p:spTree>
    <p:extLst>
      <p:ext uri="{BB962C8B-B14F-4D97-AF65-F5344CB8AC3E}">
        <p14:creationId xmlns:p14="http://schemas.microsoft.com/office/powerpoint/2010/main" val="409739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499213"/>
          </a:xfrm>
        </p:spPr>
        <p:txBody>
          <a:bodyPr>
            <a:normAutofit fontScale="90000"/>
          </a:bodyPr>
          <a:lstStyle/>
          <a:p>
            <a:pPr algn="ctr"/>
            <a:r>
              <a:rPr lang="en-US" sz="6000" dirty="0"/>
              <a:t>Safe Riding Practices</a:t>
            </a:r>
          </a:p>
        </p:txBody>
      </p:sp>
      <p:sp>
        <p:nvSpPr>
          <p:cNvPr id="3" name="Content Placeholder 2"/>
          <p:cNvSpPr>
            <a:spLocks noGrp="1"/>
          </p:cNvSpPr>
          <p:nvPr>
            <p:ph idx="1"/>
          </p:nvPr>
        </p:nvSpPr>
        <p:spPr/>
        <p:txBody>
          <a:bodyPr/>
          <a:lstStyle/>
          <a:p>
            <a:pPr marL="0" indent="0">
              <a:buNone/>
            </a:pPr>
            <a:r>
              <a:rPr lang="en-US" b="1" dirty="0"/>
              <a:t>Hand signal review!!!!</a:t>
            </a:r>
          </a:p>
          <a:p>
            <a:pPr marL="0" indent="0">
              <a:buNone/>
            </a:pPr>
            <a:endParaRPr lang="en-US" dirty="0"/>
          </a:p>
        </p:txBody>
      </p:sp>
      <p:pic>
        <p:nvPicPr>
          <p:cNvPr id="5" name="Picture 4"/>
          <p:cNvPicPr>
            <a:picLocks noChangeAspect="1"/>
          </p:cNvPicPr>
          <p:nvPr/>
        </p:nvPicPr>
        <p:blipFill>
          <a:blip r:embed="rId3"/>
          <a:stretch>
            <a:fillRect/>
          </a:stretch>
        </p:blipFill>
        <p:spPr>
          <a:xfrm>
            <a:off x="4327943" y="2393911"/>
            <a:ext cx="2463217" cy="3221113"/>
          </a:xfrm>
          <a:prstGeom prst="rect">
            <a:avLst/>
          </a:prstGeom>
        </p:spPr>
      </p:pic>
    </p:spTree>
    <p:extLst>
      <p:ext uri="{BB962C8B-B14F-4D97-AF65-F5344CB8AC3E}">
        <p14:creationId xmlns:p14="http://schemas.microsoft.com/office/powerpoint/2010/main" val="2865930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499213"/>
          </a:xfrm>
        </p:spPr>
        <p:txBody>
          <a:bodyPr>
            <a:normAutofit fontScale="90000"/>
          </a:bodyPr>
          <a:lstStyle/>
          <a:p>
            <a:pPr algn="ctr"/>
            <a:r>
              <a:rPr lang="en-US" sz="6000" dirty="0"/>
              <a:t>Safe Riding Practices</a:t>
            </a:r>
          </a:p>
        </p:txBody>
      </p:sp>
      <p:sp>
        <p:nvSpPr>
          <p:cNvPr id="3" name="Content Placeholder 2"/>
          <p:cNvSpPr>
            <a:spLocks noGrp="1"/>
          </p:cNvSpPr>
          <p:nvPr>
            <p:ph idx="1"/>
          </p:nvPr>
        </p:nvSpPr>
        <p:spPr/>
        <p:txBody>
          <a:bodyPr/>
          <a:lstStyle/>
          <a:p>
            <a:pPr marL="0" indent="0">
              <a:buNone/>
            </a:pPr>
            <a:r>
              <a:rPr lang="en-US" b="1" dirty="0"/>
              <a:t>Hand signal review!!!!</a:t>
            </a:r>
          </a:p>
          <a:p>
            <a:pPr marL="0" indent="0">
              <a:buNone/>
            </a:pPr>
            <a:endParaRPr lang="en-US" dirty="0"/>
          </a:p>
        </p:txBody>
      </p:sp>
      <p:pic>
        <p:nvPicPr>
          <p:cNvPr id="4" name="Picture 3"/>
          <p:cNvPicPr>
            <a:picLocks noChangeAspect="1"/>
          </p:cNvPicPr>
          <p:nvPr/>
        </p:nvPicPr>
        <p:blipFill>
          <a:blip r:embed="rId3"/>
          <a:stretch>
            <a:fillRect/>
          </a:stretch>
        </p:blipFill>
        <p:spPr>
          <a:xfrm>
            <a:off x="4337222" y="2434431"/>
            <a:ext cx="2450860" cy="3140533"/>
          </a:xfrm>
          <a:prstGeom prst="rect">
            <a:avLst/>
          </a:prstGeom>
        </p:spPr>
      </p:pic>
    </p:spTree>
    <p:extLst>
      <p:ext uri="{BB962C8B-B14F-4D97-AF65-F5344CB8AC3E}">
        <p14:creationId xmlns:p14="http://schemas.microsoft.com/office/powerpoint/2010/main" val="331007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499213"/>
          </a:xfrm>
        </p:spPr>
        <p:txBody>
          <a:bodyPr>
            <a:normAutofit fontScale="90000"/>
          </a:bodyPr>
          <a:lstStyle/>
          <a:p>
            <a:pPr algn="ctr"/>
            <a:r>
              <a:rPr lang="en-US" sz="6000" dirty="0"/>
              <a:t>Safe Riding Practices</a:t>
            </a:r>
          </a:p>
        </p:txBody>
      </p:sp>
      <p:sp>
        <p:nvSpPr>
          <p:cNvPr id="3" name="Content Placeholder 2"/>
          <p:cNvSpPr>
            <a:spLocks noGrp="1"/>
          </p:cNvSpPr>
          <p:nvPr>
            <p:ph idx="1"/>
          </p:nvPr>
        </p:nvSpPr>
        <p:spPr/>
        <p:txBody>
          <a:bodyPr/>
          <a:lstStyle/>
          <a:p>
            <a:pPr marL="0" indent="0">
              <a:buNone/>
            </a:pPr>
            <a:r>
              <a:rPr lang="en-US" b="1" dirty="0"/>
              <a:t>Hand signal review!!!!</a:t>
            </a:r>
          </a:p>
          <a:p>
            <a:pPr marL="0" indent="0">
              <a:buNone/>
            </a:pPr>
            <a:endParaRPr lang="en-US" dirty="0"/>
          </a:p>
        </p:txBody>
      </p:sp>
      <p:pic>
        <p:nvPicPr>
          <p:cNvPr id="4" name="Picture 3"/>
          <p:cNvPicPr>
            <a:picLocks noChangeAspect="1"/>
          </p:cNvPicPr>
          <p:nvPr/>
        </p:nvPicPr>
        <p:blipFill>
          <a:blip r:embed="rId3"/>
          <a:stretch>
            <a:fillRect/>
          </a:stretch>
        </p:blipFill>
        <p:spPr>
          <a:xfrm>
            <a:off x="4460789" y="2525396"/>
            <a:ext cx="3305471" cy="2965346"/>
          </a:xfrm>
          <a:prstGeom prst="rect">
            <a:avLst/>
          </a:prstGeom>
        </p:spPr>
      </p:pic>
    </p:spTree>
    <p:extLst>
      <p:ext uri="{BB962C8B-B14F-4D97-AF65-F5344CB8AC3E}">
        <p14:creationId xmlns:p14="http://schemas.microsoft.com/office/powerpoint/2010/main" val="4170970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499213"/>
          </a:xfrm>
        </p:spPr>
        <p:txBody>
          <a:bodyPr>
            <a:normAutofit fontScale="90000"/>
          </a:bodyPr>
          <a:lstStyle/>
          <a:p>
            <a:pPr algn="ctr"/>
            <a:r>
              <a:rPr lang="en-US" sz="6000" dirty="0"/>
              <a:t>Safe Riding Practices</a:t>
            </a:r>
          </a:p>
        </p:txBody>
      </p:sp>
      <p:sp>
        <p:nvSpPr>
          <p:cNvPr id="3" name="Content Placeholder 2"/>
          <p:cNvSpPr>
            <a:spLocks noGrp="1"/>
          </p:cNvSpPr>
          <p:nvPr>
            <p:ph idx="1"/>
          </p:nvPr>
        </p:nvSpPr>
        <p:spPr/>
        <p:txBody>
          <a:bodyPr/>
          <a:lstStyle/>
          <a:p>
            <a:pPr marL="0" indent="0">
              <a:buNone/>
            </a:pPr>
            <a:r>
              <a:rPr lang="en-US" b="1" dirty="0"/>
              <a:t>Hand signal review!!!!</a:t>
            </a:r>
          </a:p>
          <a:p>
            <a:pPr marL="0" indent="0">
              <a:buNone/>
            </a:pPr>
            <a:endParaRPr lang="en-US" dirty="0"/>
          </a:p>
        </p:txBody>
      </p:sp>
      <p:pic>
        <p:nvPicPr>
          <p:cNvPr id="4" name="Picture 3"/>
          <p:cNvPicPr>
            <a:picLocks noChangeAspect="1"/>
          </p:cNvPicPr>
          <p:nvPr/>
        </p:nvPicPr>
        <p:blipFill>
          <a:blip r:embed="rId3"/>
          <a:stretch>
            <a:fillRect/>
          </a:stretch>
        </p:blipFill>
        <p:spPr>
          <a:xfrm>
            <a:off x="5070344" y="2321884"/>
            <a:ext cx="2088091" cy="3362225"/>
          </a:xfrm>
          <a:prstGeom prst="rect">
            <a:avLst/>
          </a:prstGeom>
        </p:spPr>
      </p:pic>
    </p:spTree>
    <p:extLst>
      <p:ext uri="{BB962C8B-B14F-4D97-AF65-F5344CB8AC3E}">
        <p14:creationId xmlns:p14="http://schemas.microsoft.com/office/powerpoint/2010/main" val="4267447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499213"/>
          </a:xfrm>
        </p:spPr>
        <p:txBody>
          <a:bodyPr>
            <a:normAutofit fontScale="90000"/>
          </a:bodyPr>
          <a:lstStyle/>
          <a:p>
            <a:pPr algn="ctr"/>
            <a:r>
              <a:rPr lang="en-US" sz="6000" dirty="0"/>
              <a:t>Safe Riding Practices</a:t>
            </a:r>
          </a:p>
        </p:txBody>
      </p:sp>
      <p:sp>
        <p:nvSpPr>
          <p:cNvPr id="3" name="Content Placeholder 2"/>
          <p:cNvSpPr>
            <a:spLocks noGrp="1"/>
          </p:cNvSpPr>
          <p:nvPr>
            <p:ph idx="1"/>
          </p:nvPr>
        </p:nvSpPr>
        <p:spPr/>
        <p:txBody>
          <a:bodyPr/>
          <a:lstStyle/>
          <a:p>
            <a:pPr marL="0" indent="0">
              <a:buNone/>
            </a:pPr>
            <a:r>
              <a:rPr lang="en-US" b="1" dirty="0"/>
              <a:t>Hand signal review!!!!</a:t>
            </a:r>
          </a:p>
          <a:p>
            <a:pPr marL="0" indent="0">
              <a:buNone/>
            </a:pPr>
            <a:endParaRPr lang="en-US" dirty="0"/>
          </a:p>
        </p:txBody>
      </p:sp>
      <p:pic>
        <p:nvPicPr>
          <p:cNvPr id="4" name="Picture 3"/>
          <p:cNvPicPr>
            <a:picLocks noChangeAspect="1"/>
          </p:cNvPicPr>
          <p:nvPr/>
        </p:nvPicPr>
        <p:blipFill>
          <a:blip r:embed="rId3"/>
          <a:stretch>
            <a:fillRect/>
          </a:stretch>
        </p:blipFill>
        <p:spPr>
          <a:xfrm>
            <a:off x="4873096" y="2471502"/>
            <a:ext cx="2464214" cy="3076681"/>
          </a:xfrm>
          <a:prstGeom prst="rect">
            <a:avLst/>
          </a:prstGeom>
        </p:spPr>
      </p:pic>
    </p:spTree>
    <p:extLst>
      <p:ext uri="{BB962C8B-B14F-4D97-AF65-F5344CB8AC3E}">
        <p14:creationId xmlns:p14="http://schemas.microsoft.com/office/powerpoint/2010/main" val="2592101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499213"/>
          </a:xfrm>
        </p:spPr>
        <p:txBody>
          <a:bodyPr>
            <a:normAutofit fontScale="90000"/>
          </a:bodyPr>
          <a:lstStyle/>
          <a:p>
            <a:pPr algn="ctr"/>
            <a:r>
              <a:rPr lang="en-US" sz="6000" dirty="0"/>
              <a:t>Safe Riding Practices</a:t>
            </a:r>
          </a:p>
        </p:txBody>
      </p:sp>
      <p:sp>
        <p:nvSpPr>
          <p:cNvPr id="3" name="Content Placeholder 2"/>
          <p:cNvSpPr>
            <a:spLocks noGrp="1"/>
          </p:cNvSpPr>
          <p:nvPr>
            <p:ph idx="1"/>
          </p:nvPr>
        </p:nvSpPr>
        <p:spPr/>
        <p:txBody>
          <a:bodyPr/>
          <a:lstStyle/>
          <a:p>
            <a:pPr marL="0" indent="0">
              <a:buNone/>
            </a:pPr>
            <a:r>
              <a:rPr lang="en-US" b="1" dirty="0"/>
              <a:t>Hand signal review!!!!</a:t>
            </a:r>
          </a:p>
          <a:p>
            <a:pPr marL="0" indent="0">
              <a:buNone/>
            </a:pPr>
            <a:endParaRPr lang="en-US" dirty="0"/>
          </a:p>
        </p:txBody>
      </p:sp>
      <p:pic>
        <p:nvPicPr>
          <p:cNvPr id="4" name="Picture 3"/>
          <p:cNvPicPr>
            <a:picLocks noChangeAspect="1"/>
          </p:cNvPicPr>
          <p:nvPr/>
        </p:nvPicPr>
        <p:blipFill>
          <a:blip r:embed="rId3"/>
          <a:stretch>
            <a:fillRect/>
          </a:stretch>
        </p:blipFill>
        <p:spPr>
          <a:xfrm>
            <a:off x="4860814" y="2371295"/>
            <a:ext cx="2494756" cy="3266345"/>
          </a:xfrm>
          <a:prstGeom prst="rect">
            <a:avLst/>
          </a:prstGeom>
        </p:spPr>
      </p:pic>
    </p:spTree>
    <p:extLst>
      <p:ext uri="{BB962C8B-B14F-4D97-AF65-F5344CB8AC3E}">
        <p14:creationId xmlns:p14="http://schemas.microsoft.com/office/powerpoint/2010/main" val="252609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a:t>
            </a:r>
          </a:p>
        </p:txBody>
      </p:sp>
      <p:sp>
        <p:nvSpPr>
          <p:cNvPr id="3" name="Subtitle 2"/>
          <p:cNvSpPr>
            <a:spLocks noGrp="1"/>
          </p:cNvSpPr>
          <p:nvPr>
            <p:ph type="subTitle" idx="1"/>
          </p:nvPr>
        </p:nvSpPr>
        <p:spPr/>
        <p:txBody>
          <a:bodyPr/>
          <a:lstStyle/>
          <a:p>
            <a:r>
              <a:rPr lang="en-US" dirty="0"/>
              <a:t>On behalf of the Ontario Cycling Association – Thank you for coming!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1032" y="0"/>
            <a:ext cx="4331918" cy="4331918"/>
          </a:xfrm>
          <a:prstGeom prst="rect">
            <a:avLst/>
          </a:prstGeom>
        </p:spPr>
      </p:pic>
    </p:spTree>
    <p:extLst>
      <p:ext uri="{BB962C8B-B14F-4D97-AF65-F5344CB8AC3E}">
        <p14:creationId xmlns:p14="http://schemas.microsoft.com/office/powerpoint/2010/main" val="2920329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499213"/>
          </a:xfrm>
        </p:spPr>
        <p:txBody>
          <a:bodyPr>
            <a:normAutofit fontScale="90000"/>
          </a:bodyPr>
          <a:lstStyle/>
          <a:p>
            <a:pPr algn="ctr"/>
            <a:r>
              <a:rPr lang="en-US" sz="6000" dirty="0"/>
              <a:t>Safe Riding Practices</a:t>
            </a:r>
          </a:p>
        </p:txBody>
      </p:sp>
      <p:sp>
        <p:nvSpPr>
          <p:cNvPr id="3" name="Content Placeholder 2"/>
          <p:cNvSpPr>
            <a:spLocks noGrp="1"/>
          </p:cNvSpPr>
          <p:nvPr>
            <p:ph idx="1"/>
          </p:nvPr>
        </p:nvSpPr>
        <p:spPr/>
        <p:txBody>
          <a:bodyPr/>
          <a:lstStyle/>
          <a:p>
            <a:pPr marL="0" indent="0">
              <a:buNone/>
            </a:pPr>
            <a:r>
              <a:rPr lang="en-US" b="1" dirty="0"/>
              <a:t>Hand signal review!!!!</a:t>
            </a:r>
          </a:p>
          <a:p>
            <a:pPr marL="0" indent="0">
              <a:buNone/>
            </a:pPr>
            <a:endParaRPr lang="en-US" dirty="0"/>
          </a:p>
        </p:txBody>
      </p:sp>
      <p:pic>
        <p:nvPicPr>
          <p:cNvPr id="4" name="Picture 3"/>
          <p:cNvPicPr>
            <a:picLocks noChangeAspect="1"/>
          </p:cNvPicPr>
          <p:nvPr/>
        </p:nvPicPr>
        <p:blipFill>
          <a:blip r:embed="rId3"/>
          <a:stretch>
            <a:fillRect/>
          </a:stretch>
        </p:blipFill>
        <p:spPr>
          <a:xfrm>
            <a:off x="5025316" y="2344804"/>
            <a:ext cx="2155241" cy="3326947"/>
          </a:xfrm>
          <a:prstGeom prst="rect">
            <a:avLst/>
          </a:prstGeom>
        </p:spPr>
      </p:pic>
    </p:spTree>
    <p:extLst>
      <p:ext uri="{BB962C8B-B14F-4D97-AF65-F5344CB8AC3E}">
        <p14:creationId xmlns:p14="http://schemas.microsoft.com/office/powerpoint/2010/main" val="3281756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499213"/>
          </a:xfrm>
        </p:spPr>
        <p:txBody>
          <a:bodyPr>
            <a:normAutofit fontScale="90000"/>
          </a:bodyPr>
          <a:lstStyle/>
          <a:p>
            <a:pPr algn="ctr"/>
            <a:r>
              <a:rPr lang="en-US" sz="6000" dirty="0"/>
              <a:t>Safe Riding Practices</a:t>
            </a:r>
          </a:p>
        </p:txBody>
      </p:sp>
      <p:sp>
        <p:nvSpPr>
          <p:cNvPr id="3" name="Content Placeholder 2"/>
          <p:cNvSpPr>
            <a:spLocks noGrp="1"/>
          </p:cNvSpPr>
          <p:nvPr>
            <p:ph idx="1"/>
          </p:nvPr>
        </p:nvSpPr>
        <p:spPr/>
        <p:txBody>
          <a:bodyPr/>
          <a:lstStyle/>
          <a:p>
            <a:pPr marL="0" indent="0">
              <a:buNone/>
            </a:pPr>
            <a:r>
              <a:rPr lang="en-US" b="1" dirty="0"/>
              <a:t>Hand signal review!!!!</a:t>
            </a:r>
          </a:p>
          <a:p>
            <a:pPr marL="0" indent="0">
              <a:buNone/>
            </a:pPr>
            <a:endParaRPr lang="en-US" dirty="0"/>
          </a:p>
        </p:txBody>
      </p:sp>
      <p:pic>
        <p:nvPicPr>
          <p:cNvPr id="4" name="Picture 3"/>
          <p:cNvPicPr>
            <a:picLocks noChangeAspect="1"/>
          </p:cNvPicPr>
          <p:nvPr/>
        </p:nvPicPr>
        <p:blipFill>
          <a:blip r:embed="rId3"/>
          <a:stretch>
            <a:fillRect/>
          </a:stretch>
        </p:blipFill>
        <p:spPr>
          <a:xfrm>
            <a:off x="4960545" y="2286085"/>
            <a:ext cx="2300980" cy="3447450"/>
          </a:xfrm>
          <a:prstGeom prst="rect">
            <a:avLst/>
          </a:prstGeom>
        </p:spPr>
      </p:pic>
    </p:spTree>
    <p:extLst>
      <p:ext uri="{BB962C8B-B14F-4D97-AF65-F5344CB8AC3E}">
        <p14:creationId xmlns:p14="http://schemas.microsoft.com/office/powerpoint/2010/main" val="3945668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499213"/>
          </a:xfrm>
        </p:spPr>
        <p:txBody>
          <a:bodyPr>
            <a:normAutofit fontScale="90000"/>
          </a:bodyPr>
          <a:lstStyle/>
          <a:p>
            <a:pPr algn="ctr"/>
            <a:r>
              <a:rPr lang="en-US" sz="6000" dirty="0"/>
              <a:t>Safe Riding Practices</a:t>
            </a:r>
          </a:p>
        </p:txBody>
      </p:sp>
      <p:sp>
        <p:nvSpPr>
          <p:cNvPr id="3" name="Content Placeholder 2"/>
          <p:cNvSpPr>
            <a:spLocks noGrp="1"/>
          </p:cNvSpPr>
          <p:nvPr>
            <p:ph idx="1"/>
          </p:nvPr>
        </p:nvSpPr>
        <p:spPr/>
        <p:txBody>
          <a:bodyPr/>
          <a:lstStyle/>
          <a:p>
            <a:pPr marL="0" indent="0">
              <a:buNone/>
            </a:pPr>
            <a:r>
              <a:rPr lang="en-US" b="1" dirty="0"/>
              <a:t>Hand signal review!!!!</a:t>
            </a:r>
          </a:p>
          <a:p>
            <a:pPr marL="0" indent="0">
              <a:buNone/>
            </a:pPr>
            <a:endParaRPr lang="en-US" dirty="0"/>
          </a:p>
        </p:txBody>
      </p:sp>
      <p:pic>
        <p:nvPicPr>
          <p:cNvPr id="4" name="Picture 3"/>
          <p:cNvPicPr>
            <a:picLocks noChangeAspect="1"/>
          </p:cNvPicPr>
          <p:nvPr/>
        </p:nvPicPr>
        <p:blipFill>
          <a:blip r:embed="rId3"/>
          <a:stretch>
            <a:fillRect/>
          </a:stretch>
        </p:blipFill>
        <p:spPr>
          <a:xfrm>
            <a:off x="2985337" y="2471796"/>
            <a:ext cx="5143259" cy="3076388"/>
          </a:xfrm>
          <a:prstGeom prst="rect">
            <a:avLst/>
          </a:prstGeom>
        </p:spPr>
      </p:pic>
    </p:spTree>
    <p:extLst>
      <p:ext uri="{BB962C8B-B14F-4D97-AF65-F5344CB8AC3E}">
        <p14:creationId xmlns:p14="http://schemas.microsoft.com/office/powerpoint/2010/main" val="1798750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499213"/>
          </a:xfrm>
        </p:spPr>
        <p:txBody>
          <a:bodyPr>
            <a:normAutofit fontScale="90000"/>
          </a:bodyPr>
          <a:lstStyle/>
          <a:p>
            <a:pPr algn="ctr"/>
            <a:r>
              <a:rPr lang="en-US" sz="6000" dirty="0"/>
              <a:t>Safe Riding Practices</a:t>
            </a:r>
          </a:p>
        </p:txBody>
      </p:sp>
      <p:sp>
        <p:nvSpPr>
          <p:cNvPr id="3" name="Content Placeholder 2"/>
          <p:cNvSpPr>
            <a:spLocks noGrp="1"/>
          </p:cNvSpPr>
          <p:nvPr>
            <p:ph idx="1"/>
          </p:nvPr>
        </p:nvSpPr>
        <p:spPr/>
        <p:txBody>
          <a:bodyPr/>
          <a:lstStyle/>
          <a:p>
            <a:pPr marL="0" indent="0">
              <a:buNone/>
            </a:pPr>
            <a:r>
              <a:rPr lang="en-US" b="1" dirty="0"/>
              <a:t>“Tight to the Right”</a:t>
            </a:r>
          </a:p>
        </p:txBody>
      </p:sp>
      <p:pic>
        <p:nvPicPr>
          <p:cNvPr id="4" name="Picture 3"/>
          <p:cNvPicPr>
            <a:picLocks noChangeAspect="1"/>
          </p:cNvPicPr>
          <p:nvPr/>
        </p:nvPicPr>
        <p:blipFill>
          <a:blip r:embed="rId3"/>
          <a:stretch>
            <a:fillRect/>
          </a:stretch>
        </p:blipFill>
        <p:spPr>
          <a:xfrm>
            <a:off x="4782065" y="2707113"/>
            <a:ext cx="6172447" cy="3846810"/>
          </a:xfrm>
          <a:prstGeom prst="rect">
            <a:avLst/>
          </a:prstGeom>
        </p:spPr>
      </p:pic>
    </p:spTree>
    <p:extLst>
      <p:ext uri="{BB962C8B-B14F-4D97-AF65-F5344CB8AC3E}">
        <p14:creationId xmlns:p14="http://schemas.microsoft.com/office/powerpoint/2010/main" val="247184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499213"/>
          </a:xfrm>
        </p:spPr>
        <p:txBody>
          <a:bodyPr>
            <a:normAutofit fontScale="90000"/>
          </a:bodyPr>
          <a:lstStyle/>
          <a:p>
            <a:pPr algn="ctr"/>
            <a:r>
              <a:rPr lang="en-US" sz="6000" dirty="0"/>
              <a:t>Safe Riding Practices</a:t>
            </a:r>
          </a:p>
        </p:txBody>
      </p:sp>
      <p:sp>
        <p:nvSpPr>
          <p:cNvPr id="3" name="Content Placeholder 2"/>
          <p:cNvSpPr>
            <a:spLocks noGrp="1"/>
          </p:cNvSpPr>
          <p:nvPr>
            <p:ph idx="1"/>
          </p:nvPr>
        </p:nvSpPr>
        <p:spPr/>
        <p:txBody>
          <a:bodyPr/>
          <a:lstStyle/>
          <a:p>
            <a:pPr marL="0" indent="0">
              <a:buNone/>
            </a:pPr>
            <a:r>
              <a:rPr lang="en-US" b="1" dirty="0"/>
              <a:t>Passing on the left</a:t>
            </a:r>
          </a:p>
        </p:txBody>
      </p:sp>
      <p:pic>
        <p:nvPicPr>
          <p:cNvPr id="5" name="Picture 4"/>
          <p:cNvPicPr>
            <a:picLocks noChangeAspect="1"/>
          </p:cNvPicPr>
          <p:nvPr/>
        </p:nvPicPr>
        <p:blipFill>
          <a:blip r:embed="rId3"/>
          <a:stretch>
            <a:fillRect/>
          </a:stretch>
        </p:blipFill>
        <p:spPr>
          <a:xfrm>
            <a:off x="4215391" y="2841881"/>
            <a:ext cx="6739121" cy="3744270"/>
          </a:xfrm>
          <a:prstGeom prst="rect">
            <a:avLst/>
          </a:prstGeom>
        </p:spPr>
      </p:pic>
    </p:spTree>
    <p:extLst>
      <p:ext uri="{BB962C8B-B14F-4D97-AF65-F5344CB8AC3E}">
        <p14:creationId xmlns:p14="http://schemas.microsoft.com/office/powerpoint/2010/main" val="360789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499213"/>
          </a:xfrm>
        </p:spPr>
        <p:txBody>
          <a:bodyPr>
            <a:normAutofit fontScale="90000"/>
          </a:bodyPr>
          <a:lstStyle/>
          <a:p>
            <a:pPr algn="ctr"/>
            <a:r>
              <a:rPr lang="en-US" sz="6000" dirty="0"/>
              <a:t>Safe Riding Practices</a:t>
            </a:r>
          </a:p>
        </p:txBody>
      </p:sp>
      <p:sp>
        <p:nvSpPr>
          <p:cNvPr id="3" name="Content Placeholder 2"/>
          <p:cNvSpPr>
            <a:spLocks noGrp="1"/>
          </p:cNvSpPr>
          <p:nvPr>
            <p:ph idx="1"/>
          </p:nvPr>
        </p:nvSpPr>
        <p:spPr/>
        <p:txBody>
          <a:bodyPr/>
          <a:lstStyle/>
          <a:p>
            <a:pPr marL="0" indent="0">
              <a:buNone/>
            </a:pPr>
            <a:r>
              <a:rPr lang="en-US" b="1" dirty="0"/>
              <a:t>Types of </a:t>
            </a:r>
            <a:r>
              <a:rPr lang="en-US" b="1" dirty="0" err="1"/>
              <a:t>pacelines</a:t>
            </a:r>
            <a:endParaRPr lang="en-US" b="1" dirty="0"/>
          </a:p>
        </p:txBody>
      </p:sp>
      <p:pic>
        <p:nvPicPr>
          <p:cNvPr id="4" name="Picture 3"/>
          <p:cNvPicPr>
            <a:picLocks noChangeAspect="1"/>
          </p:cNvPicPr>
          <p:nvPr/>
        </p:nvPicPr>
        <p:blipFill>
          <a:blip r:embed="rId3"/>
          <a:stretch>
            <a:fillRect/>
          </a:stretch>
        </p:blipFill>
        <p:spPr>
          <a:xfrm flipH="1">
            <a:off x="6586151" y="2603967"/>
            <a:ext cx="4040660" cy="3662667"/>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963" y="2942846"/>
            <a:ext cx="3076362" cy="2123244"/>
          </a:xfrm>
          <a:prstGeom prst="rect">
            <a:avLst/>
          </a:prstGeom>
        </p:spPr>
      </p:pic>
      <p:pic>
        <p:nvPicPr>
          <p:cNvPr id="7" name="Content Placeholder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0444" y="4455120"/>
            <a:ext cx="2886318" cy="2164739"/>
          </a:xfrm>
          <a:prstGeom prst="rect">
            <a:avLst/>
          </a:prstGeom>
        </p:spPr>
      </p:pic>
    </p:spTree>
    <p:extLst>
      <p:ext uri="{BB962C8B-B14F-4D97-AF65-F5344CB8AC3E}">
        <p14:creationId xmlns:p14="http://schemas.microsoft.com/office/powerpoint/2010/main" val="393386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499213"/>
          </a:xfrm>
        </p:spPr>
        <p:txBody>
          <a:bodyPr>
            <a:normAutofit fontScale="90000"/>
          </a:bodyPr>
          <a:lstStyle/>
          <a:p>
            <a:pPr algn="ctr"/>
            <a:r>
              <a:rPr lang="en-US" sz="6000" dirty="0"/>
              <a:t>Safe Riding Practices</a:t>
            </a:r>
          </a:p>
        </p:txBody>
      </p:sp>
      <p:sp>
        <p:nvSpPr>
          <p:cNvPr id="3" name="Content Placeholder 2"/>
          <p:cNvSpPr>
            <a:spLocks noGrp="1"/>
          </p:cNvSpPr>
          <p:nvPr>
            <p:ph idx="1"/>
          </p:nvPr>
        </p:nvSpPr>
        <p:spPr/>
        <p:txBody>
          <a:bodyPr/>
          <a:lstStyle/>
          <a:p>
            <a:pPr marL="0" indent="0">
              <a:buNone/>
            </a:pPr>
            <a:r>
              <a:rPr lang="en-US" b="1" dirty="0"/>
              <a:t>Unacceptable formations or </a:t>
            </a:r>
            <a:r>
              <a:rPr lang="en-US" b="1" dirty="0" err="1"/>
              <a:t>behaviours</a:t>
            </a:r>
            <a:endParaRPr lang="en-US" b="1"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5417" y="2508422"/>
            <a:ext cx="5909578" cy="4139513"/>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31054" y="1025611"/>
            <a:ext cx="4323458" cy="2602856"/>
          </a:xfrm>
          <a:prstGeom prst="rect">
            <a:avLst/>
          </a:prstGeom>
        </p:spPr>
      </p:pic>
      <p:pic>
        <p:nvPicPr>
          <p:cNvPr id="7"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1054" y="3754394"/>
            <a:ext cx="4344553" cy="2893541"/>
          </a:xfrm>
          <a:prstGeom prst="rect">
            <a:avLst/>
          </a:prstGeom>
        </p:spPr>
      </p:pic>
    </p:spTree>
    <p:extLst>
      <p:ext uri="{BB962C8B-B14F-4D97-AF65-F5344CB8AC3E}">
        <p14:creationId xmlns:p14="http://schemas.microsoft.com/office/powerpoint/2010/main" val="18892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499213"/>
          </a:xfrm>
        </p:spPr>
        <p:txBody>
          <a:bodyPr>
            <a:normAutofit fontScale="90000"/>
          </a:bodyPr>
          <a:lstStyle/>
          <a:p>
            <a:pPr algn="ctr"/>
            <a:r>
              <a:rPr lang="en-US" sz="6000" dirty="0"/>
              <a:t>Safe Riding Practices</a:t>
            </a:r>
          </a:p>
        </p:txBody>
      </p:sp>
      <p:sp>
        <p:nvSpPr>
          <p:cNvPr id="3" name="Content Placeholder 2"/>
          <p:cNvSpPr>
            <a:spLocks noGrp="1"/>
          </p:cNvSpPr>
          <p:nvPr>
            <p:ph idx="1"/>
          </p:nvPr>
        </p:nvSpPr>
        <p:spPr/>
        <p:txBody>
          <a:bodyPr/>
          <a:lstStyle/>
          <a:p>
            <a:pPr marL="0" indent="0">
              <a:buNone/>
            </a:pPr>
            <a:r>
              <a:rPr lang="en-US" b="1" dirty="0"/>
              <a:t>Group size and formations</a:t>
            </a: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3725" y="2702011"/>
            <a:ext cx="5461322" cy="3785286"/>
          </a:xfrm>
          <a:prstGeom prst="rect">
            <a:avLst/>
          </a:prstGeom>
        </p:spPr>
      </p:pic>
    </p:spTree>
    <p:extLst>
      <p:ext uri="{BB962C8B-B14F-4D97-AF65-F5344CB8AC3E}">
        <p14:creationId xmlns:p14="http://schemas.microsoft.com/office/powerpoint/2010/main" val="3118153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499213"/>
          </a:xfrm>
        </p:spPr>
        <p:txBody>
          <a:bodyPr>
            <a:normAutofit fontScale="90000"/>
          </a:bodyPr>
          <a:lstStyle/>
          <a:p>
            <a:pPr algn="ctr"/>
            <a:r>
              <a:rPr lang="en-US" sz="6000" dirty="0"/>
              <a:t>Safe Riding Practices</a:t>
            </a:r>
          </a:p>
        </p:txBody>
      </p:sp>
      <p:sp>
        <p:nvSpPr>
          <p:cNvPr id="3" name="Content Placeholder 2"/>
          <p:cNvSpPr>
            <a:spLocks noGrp="1"/>
          </p:cNvSpPr>
          <p:nvPr>
            <p:ph idx="1"/>
          </p:nvPr>
        </p:nvSpPr>
        <p:spPr/>
        <p:txBody>
          <a:bodyPr/>
          <a:lstStyle/>
          <a:p>
            <a:pPr marL="0" indent="0">
              <a:buNone/>
            </a:pPr>
            <a:r>
              <a:rPr lang="en-US" b="1" dirty="0"/>
              <a:t>Traffic interactions and passing</a:t>
            </a:r>
          </a:p>
          <a:p>
            <a:pPr marL="0" indent="0">
              <a:buNone/>
            </a:pPr>
            <a:r>
              <a:rPr lang="en-US" b="1" dirty="0"/>
              <a:t>   “Car Back”</a:t>
            </a:r>
          </a:p>
        </p:txBody>
      </p:sp>
      <p:pic>
        <p:nvPicPr>
          <p:cNvPr id="5" name="Picture 4"/>
          <p:cNvPicPr>
            <a:picLocks noChangeAspect="1"/>
          </p:cNvPicPr>
          <p:nvPr/>
        </p:nvPicPr>
        <p:blipFill>
          <a:blip r:embed="rId3"/>
          <a:stretch>
            <a:fillRect/>
          </a:stretch>
        </p:blipFill>
        <p:spPr>
          <a:xfrm>
            <a:off x="1631092" y="3417331"/>
            <a:ext cx="7482365" cy="1690469"/>
          </a:xfrm>
          <a:prstGeom prst="rect">
            <a:avLst/>
          </a:prstGeom>
        </p:spPr>
      </p:pic>
      <p:pic>
        <p:nvPicPr>
          <p:cNvPr id="7" name="Picture 6"/>
          <p:cNvPicPr>
            <a:picLocks noChangeAspect="1"/>
          </p:cNvPicPr>
          <p:nvPr/>
        </p:nvPicPr>
        <p:blipFill>
          <a:blip r:embed="rId4"/>
          <a:stretch>
            <a:fillRect/>
          </a:stretch>
        </p:blipFill>
        <p:spPr>
          <a:xfrm>
            <a:off x="889686" y="4848308"/>
            <a:ext cx="8457122" cy="1911882"/>
          </a:xfrm>
          <a:prstGeom prst="rect">
            <a:avLst/>
          </a:prstGeom>
        </p:spPr>
      </p:pic>
    </p:spTree>
    <p:extLst>
      <p:ext uri="{BB962C8B-B14F-4D97-AF65-F5344CB8AC3E}">
        <p14:creationId xmlns:p14="http://schemas.microsoft.com/office/powerpoint/2010/main" val="343170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699297"/>
            <a:ext cx="9982200" cy="914400"/>
          </a:xfrm>
        </p:spPr>
        <p:txBody>
          <a:bodyPr>
            <a:normAutofit fontScale="90000"/>
          </a:bodyPr>
          <a:lstStyle/>
          <a:p>
            <a:pPr algn="ctr"/>
            <a:r>
              <a:rPr lang="en-US" sz="6000" dirty="0"/>
              <a:t>As ride leader, is this my job??</a:t>
            </a:r>
          </a:p>
        </p:txBody>
      </p:sp>
      <p:sp>
        <p:nvSpPr>
          <p:cNvPr id="3" name="Picture Placeholder 2"/>
          <p:cNvSpPr>
            <a:spLocks noGrp="1"/>
          </p:cNvSpPr>
          <p:nvPr>
            <p:ph type="pic" idx="1"/>
          </p:nvPr>
        </p:nvSpPr>
        <p:spPr/>
      </p:sp>
      <p:pic>
        <p:nvPicPr>
          <p:cNvPr id="6" name="Picture Placeholder 4"/>
          <p:cNvPicPr>
            <a:picLocks noChangeAspect="1"/>
          </p:cNvPicPr>
          <p:nvPr/>
        </p:nvPicPr>
        <p:blipFill>
          <a:blip r:embed="rId3">
            <a:extLst>
              <a:ext uri="{28A0092B-C50C-407E-A947-70E740481C1C}">
                <a14:useLocalDpi xmlns:a14="http://schemas.microsoft.com/office/drawing/2010/main" val="0"/>
              </a:ext>
            </a:extLst>
          </a:blip>
          <a:srcRect t="9516" b="9516"/>
          <a:stretch>
            <a:fillRect/>
          </a:stretch>
        </p:blipFill>
        <p:spPr>
          <a:xfrm>
            <a:off x="0" y="0"/>
            <a:ext cx="8298151" cy="3768811"/>
          </a:xfrm>
          <a:prstGeom prst="rect">
            <a:avLst/>
          </a:prstGeom>
          <a:solidFill>
            <a:schemeClr val="accent1"/>
          </a:solidFill>
        </p:spPr>
      </p:pic>
      <p:pic>
        <p:nvPicPr>
          <p:cNvPr id="7" name="Picture 6"/>
          <p:cNvPicPr>
            <a:picLocks noChangeAspect="1"/>
          </p:cNvPicPr>
          <p:nvPr/>
        </p:nvPicPr>
        <p:blipFill>
          <a:blip r:embed="rId4"/>
          <a:stretch>
            <a:fillRect/>
          </a:stretch>
        </p:blipFill>
        <p:spPr>
          <a:xfrm>
            <a:off x="9378778" y="175795"/>
            <a:ext cx="2552806" cy="545823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50692"/>
            <a:ext cx="3640322" cy="2569639"/>
          </a:xfrm>
          <a:prstGeom prst="rect">
            <a:avLst/>
          </a:prstGeom>
        </p:spPr>
      </p:pic>
      <p:pic>
        <p:nvPicPr>
          <p:cNvPr id="10"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0562" y="2284515"/>
            <a:ext cx="3974933" cy="2743420"/>
          </a:xfrm>
          <a:prstGeom prst="rect">
            <a:avLst/>
          </a:prstGeom>
        </p:spPr>
      </p:pic>
      <p:pic>
        <p:nvPicPr>
          <p:cNvPr id="11" name="Picture 10"/>
          <p:cNvPicPr>
            <a:picLocks noChangeAspect="1"/>
          </p:cNvPicPr>
          <p:nvPr/>
        </p:nvPicPr>
        <p:blipFill>
          <a:blip r:embed="rId7"/>
          <a:stretch>
            <a:fillRect/>
          </a:stretch>
        </p:blipFill>
        <p:spPr>
          <a:xfrm>
            <a:off x="1829959" y="4455675"/>
            <a:ext cx="9782253" cy="1228850"/>
          </a:xfrm>
          <a:prstGeom prst="rect">
            <a:avLst/>
          </a:prstGeom>
        </p:spPr>
      </p:pic>
    </p:spTree>
    <p:extLst>
      <p:ext uri="{BB962C8B-B14F-4D97-AF65-F5344CB8AC3E}">
        <p14:creationId xmlns:p14="http://schemas.microsoft.com/office/powerpoint/2010/main" val="13452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a:t>Risk Management Plan</a:t>
            </a:r>
          </a:p>
        </p:txBody>
      </p:sp>
    </p:spTree>
    <p:extLst>
      <p:ext uri="{BB962C8B-B14F-4D97-AF65-F5344CB8AC3E}">
        <p14:creationId xmlns:p14="http://schemas.microsoft.com/office/powerpoint/2010/main" val="2514002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2688583"/>
          </a:xfrm>
        </p:spPr>
        <p:txBody>
          <a:bodyPr>
            <a:normAutofit/>
          </a:bodyPr>
          <a:lstStyle/>
          <a:p>
            <a:pPr algn="ctr"/>
            <a:r>
              <a:rPr lang="en-US" sz="17500" dirty="0"/>
              <a:t>NO!</a:t>
            </a:r>
          </a:p>
        </p:txBody>
      </p:sp>
      <p:sp>
        <p:nvSpPr>
          <p:cNvPr id="3" name="Subtitle 2"/>
          <p:cNvSpPr>
            <a:spLocks noGrp="1"/>
          </p:cNvSpPr>
          <p:nvPr>
            <p:ph type="subTitle" idx="1"/>
          </p:nvPr>
        </p:nvSpPr>
        <p:spPr>
          <a:xfrm>
            <a:off x="1025611" y="5467864"/>
            <a:ext cx="10725665" cy="1691640"/>
          </a:xfrm>
        </p:spPr>
        <p:txBody>
          <a:bodyPr/>
          <a:lstStyle/>
          <a:p>
            <a:r>
              <a:rPr lang="en-US" dirty="0"/>
              <a:t>* BUT it’s good to make sure that your club is doing all of this</a:t>
            </a:r>
          </a:p>
          <a:p>
            <a:r>
              <a:rPr lang="en-US" dirty="0"/>
              <a:t>* It’s important to have these resources available – especially for new riders!!</a:t>
            </a:r>
          </a:p>
        </p:txBody>
      </p:sp>
    </p:spTree>
    <p:extLst>
      <p:ext uri="{BB962C8B-B14F-4D97-AF65-F5344CB8AC3E}">
        <p14:creationId xmlns:p14="http://schemas.microsoft.com/office/powerpoint/2010/main" val="99360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2663870"/>
          </a:xfrm>
        </p:spPr>
        <p:txBody>
          <a:bodyPr>
            <a:normAutofit fontScale="90000"/>
          </a:bodyPr>
          <a:lstStyle/>
          <a:p>
            <a:pPr algn="ctr"/>
            <a:r>
              <a:rPr lang="en-US" dirty="0"/>
              <a:t/>
            </a:r>
            <a:br>
              <a:rPr lang="en-US" dirty="0"/>
            </a:br>
            <a:r>
              <a:rPr lang="en-US" dirty="0"/>
              <a:t>Role Description</a:t>
            </a:r>
            <a:br>
              <a:rPr lang="en-US" dirty="0"/>
            </a:br>
            <a:r>
              <a:rPr lang="en-US" dirty="0"/>
              <a:t/>
            </a:r>
            <a:br>
              <a:rPr lang="en-US" dirty="0"/>
            </a:b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0797" y="2247336"/>
            <a:ext cx="3400470" cy="4341412"/>
          </a:xfrm>
          <a:prstGeom prst="rect">
            <a:avLst/>
          </a:prstGeom>
        </p:spPr>
      </p:pic>
    </p:spTree>
    <p:extLst>
      <p:ext uri="{BB962C8B-B14F-4D97-AF65-F5344CB8AC3E}">
        <p14:creationId xmlns:p14="http://schemas.microsoft.com/office/powerpoint/2010/main" val="56603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2663870"/>
          </a:xfrm>
        </p:spPr>
        <p:txBody>
          <a:bodyPr>
            <a:normAutofit fontScale="90000"/>
          </a:bodyPr>
          <a:lstStyle/>
          <a:p>
            <a:pPr algn="ctr"/>
            <a:r>
              <a:rPr lang="en-US" dirty="0"/>
              <a:t/>
            </a:r>
            <a:br>
              <a:rPr lang="en-US" dirty="0"/>
            </a:br>
            <a:r>
              <a:rPr lang="en-US" dirty="0"/>
              <a:t>Role Description</a:t>
            </a:r>
            <a:br>
              <a:rPr lang="en-US" dirty="0"/>
            </a:br>
            <a:r>
              <a:rPr lang="en-US" dirty="0"/>
              <a:t>-</a:t>
            </a:r>
            <a:br>
              <a:rPr lang="en-US" dirty="0"/>
            </a:br>
            <a:r>
              <a:rPr lang="en-US" sz="4400" dirty="0"/>
              <a:t>Ride Coordinator</a:t>
            </a:r>
          </a:p>
        </p:txBody>
      </p:sp>
    </p:spTree>
    <p:extLst>
      <p:ext uri="{BB962C8B-B14F-4D97-AF65-F5344CB8AC3E}">
        <p14:creationId xmlns:p14="http://schemas.microsoft.com/office/powerpoint/2010/main" val="662145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Ride Coordinator</a:t>
            </a:r>
          </a:p>
        </p:txBody>
      </p:sp>
      <p:sp>
        <p:nvSpPr>
          <p:cNvPr id="3" name="Content Placeholder 2"/>
          <p:cNvSpPr>
            <a:spLocks noGrp="1"/>
          </p:cNvSpPr>
          <p:nvPr>
            <p:ph idx="1"/>
          </p:nvPr>
        </p:nvSpPr>
        <p:spPr/>
        <p:txBody>
          <a:bodyPr/>
          <a:lstStyle/>
          <a:p>
            <a:r>
              <a:rPr lang="en-US" dirty="0"/>
              <a:t>Responsible for organizing and planning weekly rides</a:t>
            </a:r>
          </a:p>
          <a:p>
            <a:r>
              <a:rPr lang="en-US" dirty="0"/>
              <a:t>Posting rides on the website</a:t>
            </a:r>
          </a:p>
          <a:p>
            <a:r>
              <a:rPr lang="en-US" dirty="0"/>
              <a:t>Notifying club members</a:t>
            </a:r>
          </a:p>
          <a:p>
            <a:r>
              <a:rPr lang="en-US" dirty="0"/>
              <a:t>Coordinating ride routes</a:t>
            </a:r>
          </a:p>
          <a:p>
            <a:r>
              <a:rPr lang="en-US" dirty="0"/>
              <a:t>Providing help to new riders</a:t>
            </a:r>
          </a:p>
          <a:p>
            <a:r>
              <a:rPr lang="en-US" dirty="0"/>
              <a:t>Weather cancellation calls</a:t>
            </a:r>
          </a:p>
          <a:p>
            <a:r>
              <a:rPr lang="en-US" dirty="0"/>
              <a:t>Organizing and arranging the ride leaders</a:t>
            </a:r>
          </a:p>
          <a:p>
            <a:r>
              <a:rPr lang="en-US" dirty="0"/>
              <a:t>Training new ride leaders</a:t>
            </a:r>
          </a:p>
        </p:txBody>
      </p:sp>
    </p:spTree>
    <p:extLst>
      <p:ext uri="{BB962C8B-B14F-4D97-AF65-F5344CB8AC3E}">
        <p14:creationId xmlns:p14="http://schemas.microsoft.com/office/powerpoint/2010/main" val="8193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2663870"/>
          </a:xfrm>
        </p:spPr>
        <p:txBody>
          <a:bodyPr>
            <a:normAutofit fontScale="90000"/>
          </a:bodyPr>
          <a:lstStyle/>
          <a:p>
            <a:pPr algn="ctr"/>
            <a:r>
              <a:rPr lang="en-US" dirty="0"/>
              <a:t/>
            </a:r>
            <a:br>
              <a:rPr lang="en-US" dirty="0"/>
            </a:br>
            <a:r>
              <a:rPr lang="en-US" dirty="0"/>
              <a:t>Role Description</a:t>
            </a:r>
            <a:br>
              <a:rPr lang="en-US" dirty="0"/>
            </a:br>
            <a:r>
              <a:rPr lang="en-US" dirty="0"/>
              <a:t>-</a:t>
            </a:r>
            <a:br>
              <a:rPr lang="en-US" dirty="0"/>
            </a:br>
            <a:r>
              <a:rPr lang="en-US" dirty="0"/>
              <a:t>Ride Leader</a:t>
            </a:r>
          </a:p>
        </p:txBody>
      </p:sp>
    </p:spTree>
    <p:extLst>
      <p:ext uri="{BB962C8B-B14F-4D97-AF65-F5344CB8AC3E}">
        <p14:creationId xmlns:p14="http://schemas.microsoft.com/office/powerpoint/2010/main" val="205615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Ride Leader </a:t>
            </a:r>
            <a:r>
              <a:rPr lang="en-US" sz="2800" dirty="0"/>
              <a:t>(ride marshal, guide or host)</a:t>
            </a:r>
          </a:p>
        </p:txBody>
      </p:sp>
      <p:sp>
        <p:nvSpPr>
          <p:cNvPr id="3" name="Content Placeholder 2"/>
          <p:cNvSpPr>
            <a:spLocks noGrp="1"/>
          </p:cNvSpPr>
          <p:nvPr>
            <p:ph idx="1"/>
          </p:nvPr>
        </p:nvSpPr>
        <p:spPr/>
        <p:txBody>
          <a:bodyPr/>
          <a:lstStyle/>
          <a:p>
            <a:r>
              <a:rPr lang="en-US" dirty="0"/>
              <a:t>Guide riders</a:t>
            </a:r>
          </a:p>
          <a:p>
            <a:r>
              <a:rPr lang="en-US" dirty="0"/>
              <a:t>Ensure safety</a:t>
            </a:r>
          </a:p>
          <a:p>
            <a:r>
              <a:rPr lang="en-US" dirty="0"/>
              <a:t>Provide an enjoyable experience</a:t>
            </a:r>
          </a:p>
          <a:p>
            <a:r>
              <a:rPr lang="en-US" dirty="0"/>
              <a:t>Trained by OCA or their own club</a:t>
            </a:r>
          </a:p>
          <a:p>
            <a:r>
              <a:rPr lang="en-US" dirty="0"/>
              <a:t>Help ensure group follows club rules and guidelines</a:t>
            </a:r>
          </a:p>
        </p:txBody>
      </p:sp>
      <p:pic>
        <p:nvPicPr>
          <p:cNvPr id="4" name="Picture 3"/>
          <p:cNvPicPr>
            <a:picLocks noChangeAspect="1"/>
          </p:cNvPicPr>
          <p:nvPr/>
        </p:nvPicPr>
        <p:blipFill>
          <a:blip r:embed="rId3"/>
          <a:stretch>
            <a:fillRect/>
          </a:stretch>
        </p:blipFill>
        <p:spPr>
          <a:xfrm>
            <a:off x="2653466" y="4292171"/>
            <a:ext cx="6909451" cy="2296238"/>
          </a:xfrm>
          <a:prstGeom prst="rect">
            <a:avLst/>
          </a:prstGeom>
        </p:spPr>
      </p:pic>
    </p:spTree>
    <p:extLst>
      <p:ext uri="{BB962C8B-B14F-4D97-AF65-F5344CB8AC3E}">
        <p14:creationId xmlns:p14="http://schemas.microsoft.com/office/powerpoint/2010/main" val="254930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Ride Leaders ARE NOT!</a:t>
            </a:r>
          </a:p>
        </p:txBody>
      </p:sp>
      <p:sp>
        <p:nvSpPr>
          <p:cNvPr id="3" name="Content Placeholder 2"/>
          <p:cNvSpPr>
            <a:spLocks noGrp="1"/>
          </p:cNvSpPr>
          <p:nvPr>
            <p:ph idx="1"/>
          </p:nvPr>
        </p:nvSpPr>
        <p:spPr/>
        <p:txBody>
          <a:bodyPr/>
          <a:lstStyle/>
          <a:p>
            <a:r>
              <a:rPr lang="en-US" dirty="0"/>
              <a:t>Pulling the group the entire ride - Mingle throughout the group instead to ensure cohesiveness</a:t>
            </a:r>
          </a:p>
          <a:p>
            <a:r>
              <a:rPr lang="en-US" dirty="0"/>
              <a:t>Coaching – simply pointing out and enforcing club rules and etiquette</a:t>
            </a:r>
          </a:p>
          <a:p>
            <a:endParaRPr lang="en-US" dirty="0"/>
          </a:p>
          <a:p>
            <a:endParaRPr lang="en-US" dirty="0"/>
          </a:p>
          <a:p>
            <a:endParaRPr lang="en-US" dirty="0"/>
          </a:p>
        </p:txBody>
      </p:sp>
    </p:spTree>
    <p:extLst>
      <p:ext uri="{BB962C8B-B14F-4D97-AF65-F5344CB8AC3E}">
        <p14:creationId xmlns:p14="http://schemas.microsoft.com/office/powerpoint/2010/main" val="143251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Ride Leader</a:t>
            </a:r>
            <a:endParaRPr lang="en-US" sz="2800" dirty="0"/>
          </a:p>
        </p:txBody>
      </p:sp>
      <p:sp>
        <p:nvSpPr>
          <p:cNvPr id="3" name="Content Placeholder 2"/>
          <p:cNvSpPr>
            <a:spLocks noGrp="1"/>
          </p:cNvSpPr>
          <p:nvPr>
            <p:ph idx="1"/>
          </p:nvPr>
        </p:nvSpPr>
        <p:spPr/>
        <p:txBody>
          <a:bodyPr/>
          <a:lstStyle/>
          <a:p>
            <a:pPr marL="0" indent="0">
              <a:buNone/>
            </a:pPr>
            <a:r>
              <a:rPr lang="en-US" dirty="0"/>
              <a:t>First point of contact for troubleshooting</a:t>
            </a:r>
          </a:p>
          <a:p>
            <a:pPr lvl="1"/>
            <a:r>
              <a:rPr lang="en-US" dirty="0"/>
              <a:t>Issues</a:t>
            </a:r>
          </a:p>
          <a:p>
            <a:pPr lvl="1"/>
            <a:r>
              <a:rPr lang="en-US" dirty="0"/>
              <a:t>Safety Concerns</a:t>
            </a:r>
          </a:p>
          <a:p>
            <a:pPr lvl="1"/>
            <a:r>
              <a:rPr lang="en-US" dirty="0"/>
              <a:t>Crashes</a:t>
            </a:r>
          </a:p>
          <a:p>
            <a:pPr lvl="1"/>
            <a:r>
              <a:rPr lang="en-US" dirty="0"/>
              <a:t>Injury</a:t>
            </a:r>
          </a:p>
          <a:p>
            <a:pPr marL="274320" lvl="1" indent="0">
              <a:buNone/>
            </a:pPr>
            <a:endParaRPr lang="en-US" dirty="0"/>
          </a:p>
          <a:p>
            <a:pPr marL="274320" lvl="1" indent="0">
              <a:buNone/>
            </a:pPr>
            <a:endParaRPr lang="en-US" dirty="0"/>
          </a:p>
          <a:p>
            <a:pPr marL="274320" lvl="1" indent="0">
              <a:buNone/>
            </a:pPr>
            <a:endParaRPr lang="en-US" dirty="0"/>
          </a:p>
          <a:p>
            <a:pPr marL="0" indent="0" algn="ctr">
              <a:buNone/>
            </a:pPr>
            <a:r>
              <a:rPr lang="en-US" dirty="0"/>
              <a:t>*A minimum of one Ride Leader is expected or each activity, however it is recommended to have more than one*</a:t>
            </a:r>
          </a:p>
          <a:p>
            <a:pPr marL="274320" lvl="1" indent="0">
              <a:buNone/>
            </a:pPr>
            <a:endParaRPr lang="en-US" dirty="0"/>
          </a:p>
          <a:p>
            <a:endParaRPr lang="en-US" dirty="0"/>
          </a:p>
        </p:txBody>
      </p:sp>
    </p:spTree>
    <p:extLst>
      <p:ext uri="{BB962C8B-B14F-4D97-AF65-F5344CB8AC3E}">
        <p14:creationId xmlns:p14="http://schemas.microsoft.com/office/powerpoint/2010/main" val="349727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9178" y="758952"/>
            <a:ext cx="10416746" cy="4041648"/>
          </a:xfrm>
        </p:spPr>
        <p:txBody>
          <a:bodyPr>
            <a:normAutofit/>
          </a:bodyPr>
          <a:lstStyle/>
          <a:p>
            <a:pPr algn="ctr"/>
            <a:r>
              <a:rPr lang="en-US" sz="6000" dirty="0"/>
              <a:t>Ride Leader Role Description </a:t>
            </a:r>
            <a:br>
              <a:rPr lang="en-US" sz="6000" dirty="0"/>
            </a:br>
            <a:r>
              <a:rPr lang="en-US" sz="6000" dirty="0"/>
              <a:t>-</a:t>
            </a:r>
            <a:br>
              <a:rPr lang="en-US" sz="6000" dirty="0"/>
            </a:br>
            <a:r>
              <a:rPr lang="en-US" sz="4000" dirty="0"/>
              <a:t>15-30min Before Ride</a:t>
            </a:r>
          </a:p>
        </p:txBody>
      </p:sp>
    </p:spTree>
    <p:extLst>
      <p:ext uri="{BB962C8B-B14F-4D97-AF65-F5344CB8AC3E}">
        <p14:creationId xmlns:p14="http://schemas.microsoft.com/office/powerpoint/2010/main" val="4276128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Ride Leader </a:t>
            </a:r>
            <a:br>
              <a:rPr lang="en-US" dirty="0"/>
            </a:br>
            <a:r>
              <a:rPr lang="en-US" sz="2800" dirty="0"/>
              <a:t>15 – 30min before ride</a:t>
            </a:r>
          </a:p>
        </p:txBody>
      </p:sp>
      <p:sp>
        <p:nvSpPr>
          <p:cNvPr id="3" name="Content Placeholder 2"/>
          <p:cNvSpPr>
            <a:spLocks noGrp="1"/>
          </p:cNvSpPr>
          <p:nvPr>
            <p:ph idx="1"/>
          </p:nvPr>
        </p:nvSpPr>
        <p:spPr/>
        <p:txBody>
          <a:bodyPr/>
          <a:lstStyle/>
          <a:p>
            <a:r>
              <a:rPr lang="en-US" dirty="0"/>
              <a:t>Arrive Early</a:t>
            </a:r>
          </a:p>
          <a:p>
            <a:r>
              <a:rPr lang="en-US" dirty="0"/>
              <a:t>Come prepared</a:t>
            </a:r>
          </a:p>
          <a:p>
            <a:pPr lvl="1"/>
            <a:r>
              <a:rPr lang="en-US" dirty="0"/>
              <a:t>Bike in good working order</a:t>
            </a:r>
          </a:p>
          <a:p>
            <a:pPr lvl="1"/>
            <a:r>
              <a:rPr lang="en-US" dirty="0"/>
              <a:t>Spare tube, patch kit, pump and tire levers</a:t>
            </a:r>
          </a:p>
          <a:p>
            <a:pPr lvl="1"/>
            <a:r>
              <a:rPr lang="en-US" dirty="0"/>
              <a:t>Water bottles, snacks</a:t>
            </a:r>
          </a:p>
          <a:p>
            <a:pPr lvl="1"/>
            <a:r>
              <a:rPr lang="en-US" dirty="0"/>
              <a:t>Cell phone</a:t>
            </a:r>
          </a:p>
          <a:p>
            <a:pPr lvl="1"/>
            <a:r>
              <a:rPr lang="en-US" dirty="0"/>
              <a:t>OCA Injury Report Form</a:t>
            </a:r>
          </a:p>
          <a:p>
            <a:r>
              <a:rPr lang="en-US" dirty="0"/>
              <a:t>Check memberships</a:t>
            </a:r>
          </a:p>
          <a:p>
            <a:pPr lvl="1"/>
            <a:r>
              <a:rPr lang="en-US" dirty="0"/>
              <a:t>Must be members of the club (in good standing)</a:t>
            </a:r>
          </a:p>
          <a:p>
            <a:pPr lvl="1"/>
            <a:r>
              <a:rPr lang="en-US" dirty="0"/>
              <a:t>Member of the OCA (UCI license, Citizen Permit)</a:t>
            </a:r>
          </a:p>
        </p:txBody>
      </p:sp>
    </p:spTree>
    <p:extLst>
      <p:ext uri="{BB962C8B-B14F-4D97-AF65-F5344CB8AC3E}">
        <p14:creationId xmlns:p14="http://schemas.microsoft.com/office/powerpoint/2010/main" val="29556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9516" b="9516"/>
          <a:stretch>
            <a:fillRect/>
          </a:stretch>
        </p:blipFill>
        <p:spPr/>
      </p:pic>
      <p:sp>
        <p:nvSpPr>
          <p:cNvPr id="4" name="Text Placeholder 3"/>
          <p:cNvSpPr>
            <a:spLocks noGrp="1"/>
          </p:cNvSpPr>
          <p:nvPr>
            <p:ph type="body" sz="half" idx="2"/>
          </p:nvPr>
        </p:nvSpPr>
        <p:spPr>
          <a:xfrm>
            <a:off x="827903" y="5601962"/>
            <a:ext cx="9982200" cy="597011"/>
          </a:xfrm>
        </p:spPr>
        <p:txBody>
          <a:bodyPr>
            <a:noAutofit/>
          </a:bodyPr>
          <a:lstStyle/>
          <a:p>
            <a:r>
              <a:rPr lang="en-US" sz="3600" b="1" dirty="0"/>
              <a:t>Every affiliated club needs to have one!</a:t>
            </a:r>
          </a:p>
        </p:txBody>
      </p:sp>
    </p:spTree>
    <p:extLst>
      <p:ext uri="{BB962C8B-B14F-4D97-AF65-F5344CB8AC3E}">
        <p14:creationId xmlns:p14="http://schemas.microsoft.com/office/powerpoint/2010/main" val="386457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4465" y="758952"/>
            <a:ext cx="10379676" cy="4041648"/>
          </a:xfrm>
        </p:spPr>
        <p:txBody>
          <a:bodyPr>
            <a:normAutofit/>
          </a:bodyPr>
          <a:lstStyle/>
          <a:p>
            <a:pPr algn="ctr"/>
            <a:r>
              <a:rPr lang="en-US" sz="6000" dirty="0"/>
              <a:t>Ride Leader Role Description </a:t>
            </a:r>
            <a:br>
              <a:rPr lang="en-US" sz="6000" dirty="0"/>
            </a:br>
            <a:r>
              <a:rPr lang="en-US" sz="6000" dirty="0"/>
              <a:t>-</a:t>
            </a:r>
            <a:br>
              <a:rPr lang="en-US" sz="6000" dirty="0"/>
            </a:br>
            <a:r>
              <a:rPr lang="en-US" sz="4000" dirty="0"/>
              <a:t>Pre-Ride</a:t>
            </a:r>
          </a:p>
        </p:txBody>
      </p:sp>
    </p:spTree>
    <p:extLst>
      <p:ext uri="{BB962C8B-B14F-4D97-AF65-F5344CB8AC3E}">
        <p14:creationId xmlns:p14="http://schemas.microsoft.com/office/powerpoint/2010/main" val="1078885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Ride Leader </a:t>
            </a:r>
            <a:br>
              <a:rPr lang="en-US" dirty="0"/>
            </a:br>
            <a:r>
              <a:rPr lang="en-US" sz="2800" dirty="0"/>
              <a:t>Pre Ride</a:t>
            </a:r>
          </a:p>
        </p:txBody>
      </p:sp>
      <p:sp>
        <p:nvSpPr>
          <p:cNvPr id="3" name="Content Placeholder 2"/>
          <p:cNvSpPr>
            <a:spLocks noGrp="1"/>
          </p:cNvSpPr>
          <p:nvPr>
            <p:ph idx="1"/>
          </p:nvPr>
        </p:nvSpPr>
        <p:spPr/>
        <p:txBody>
          <a:bodyPr>
            <a:normAutofit/>
          </a:bodyPr>
          <a:lstStyle/>
          <a:p>
            <a:r>
              <a:rPr lang="en-US" dirty="0"/>
              <a:t>Introduce yourself</a:t>
            </a:r>
          </a:p>
          <a:p>
            <a:r>
              <a:rPr lang="en-US" dirty="0"/>
              <a:t>Describe route and stops</a:t>
            </a:r>
          </a:p>
          <a:p>
            <a:pPr lvl="1"/>
            <a:r>
              <a:rPr lang="en-US" dirty="0"/>
              <a:t>Potential hazards</a:t>
            </a:r>
          </a:p>
          <a:p>
            <a:pPr lvl="1"/>
            <a:r>
              <a:rPr lang="en-US" dirty="0"/>
              <a:t>When and where to re-group</a:t>
            </a:r>
          </a:p>
          <a:p>
            <a:pPr lvl="1"/>
            <a:r>
              <a:rPr lang="en-US" dirty="0"/>
              <a:t>Group formations (single file, </a:t>
            </a:r>
            <a:r>
              <a:rPr lang="en-US" dirty="0" err="1"/>
              <a:t>ez</a:t>
            </a:r>
            <a:r>
              <a:rPr lang="en-US" dirty="0"/>
              <a:t> echelon, busy roads single file </a:t>
            </a:r>
            <a:r>
              <a:rPr lang="en-US" dirty="0" err="1"/>
              <a:t>etc</a:t>
            </a:r>
            <a:r>
              <a:rPr lang="en-US" dirty="0"/>
              <a:t>)</a:t>
            </a:r>
          </a:p>
          <a:p>
            <a:r>
              <a:rPr lang="en-US" dirty="0"/>
              <a:t>Communication</a:t>
            </a:r>
          </a:p>
          <a:p>
            <a:pPr lvl="1"/>
            <a:r>
              <a:rPr lang="en-US" dirty="0"/>
              <a:t>Inform ride leader if abandoning group ride</a:t>
            </a:r>
          </a:p>
          <a:p>
            <a:pPr lvl="1"/>
            <a:r>
              <a:rPr lang="en-US" dirty="0"/>
              <a:t>Hand signals </a:t>
            </a:r>
            <a:r>
              <a:rPr lang="en-US" dirty="0" err="1"/>
              <a:t>etc</a:t>
            </a:r>
            <a:endParaRPr lang="en-US" dirty="0"/>
          </a:p>
          <a:p>
            <a:r>
              <a:rPr lang="en-US" dirty="0"/>
              <a:t>Introduce new riders</a:t>
            </a:r>
          </a:p>
        </p:txBody>
      </p:sp>
      <p:pic>
        <p:nvPicPr>
          <p:cNvPr id="5" name="Picture 4"/>
          <p:cNvPicPr>
            <a:picLocks noChangeAspect="1"/>
          </p:cNvPicPr>
          <p:nvPr/>
        </p:nvPicPr>
        <p:blipFill>
          <a:blip r:embed="rId3"/>
          <a:stretch>
            <a:fillRect/>
          </a:stretch>
        </p:blipFill>
        <p:spPr>
          <a:xfrm>
            <a:off x="6858000" y="3764544"/>
            <a:ext cx="4213087" cy="2893124"/>
          </a:xfrm>
          <a:prstGeom prst="rect">
            <a:avLst/>
          </a:prstGeom>
        </p:spPr>
      </p:pic>
    </p:spTree>
    <p:extLst>
      <p:ext uri="{BB962C8B-B14F-4D97-AF65-F5344CB8AC3E}">
        <p14:creationId xmlns:p14="http://schemas.microsoft.com/office/powerpoint/2010/main" val="146152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Ride Leader </a:t>
            </a:r>
            <a:br>
              <a:rPr lang="en-US" dirty="0"/>
            </a:br>
            <a:r>
              <a:rPr lang="en-US" sz="2800" dirty="0"/>
              <a:t>Pre Ride</a:t>
            </a:r>
          </a:p>
        </p:txBody>
      </p:sp>
      <p:sp>
        <p:nvSpPr>
          <p:cNvPr id="3" name="Content Placeholder 2"/>
          <p:cNvSpPr>
            <a:spLocks noGrp="1"/>
          </p:cNvSpPr>
          <p:nvPr>
            <p:ph idx="1"/>
          </p:nvPr>
        </p:nvSpPr>
        <p:spPr/>
        <p:txBody>
          <a:bodyPr>
            <a:normAutofit/>
          </a:bodyPr>
          <a:lstStyle/>
          <a:p>
            <a:pPr marL="0" indent="0">
              <a:buNone/>
            </a:pPr>
            <a:r>
              <a:rPr lang="en-US" dirty="0"/>
              <a:t>Group formation</a:t>
            </a:r>
          </a:p>
          <a:p>
            <a:pPr lvl="1"/>
            <a:r>
              <a:rPr lang="en-US" dirty="0"/>
              <a:t>Break into groups based on speed/ability level</a:t>
            </a:r>
          </a:p>
          <a:p>
            <a:pPr lvl="1"/>
            <a:r>
              <a:rPr lang="en-US" dirty="0"/>
              <a:t>Keep group sizes manageable</a:t>
            </a:r>
          </a:p>
          <a:p>
            <a:pPr lvl="1"/>
            <a:r>
              <a:rPr lang="en-US" dirty="0"/>
              <a:t>Do a headcount</a:t>
            </a:r>
          </a:p>
          <a:p>
            <a:pPr lvl="1"/>
            <a:r>
              <a:rPr lang="en-US" dirty="0"/>
              <a:t>Faster rider groups depart first</a:t>
            </a:r>
          </a:p>
          <a:p>
            <a:pPr lvl="1"/>
            <a:r>
              <a:rPr lang="en-US" dirty="0"/>
              <a:t>Allow a few minutes between groups</a:t>
            </a:r>
          </a:p>
          <a:p>
            <a:pPr lvl="1"/>
            <a:r>
              <a:rPr lang="en-US" dirty="0"/>
              <a:t>Separate groups, allow 100m gap between them and other groups</a:t>
            </a:r>
          </a:p>
          <a:p>
            <a:pPr lvl="1"/>
            <a:endParaRPr lang="en-US" dirty="0"/>
          </a:p>
        </p:txBody>
      </p:sp>
    </p:spTree>
    <p:extLst>
      <p:ext uri="{BB962C8B-B14F-4D97-AF65-F5344CB8AC3E}">
        <p14:creationId xmlns:p14="http://schemas.microsoft.com/office/powerpoint/2010/main" val="396053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6822" y="758952"/>
            <a:ext cx="10392032" cy="4041648"/>
          </a:xfrm>
        </p:spPr>
        <p:txBody>
          <a:bodyPr>
            <a:normAutofit/>
          </a:bodyPr>
          <a:lstStyle/>
          <a:p>
            <a:pPr algn="ctr"/>
            <a:r>
              <a:rPr lang="en-US" sz="6000" dirty="0"/>
              <a:t>Ride Leader Role Description </a:t>
            </a:r>
            <a:br>
              <a:rPr lang="en-US" sz="6000" dirty="0"/>
            </a:br>
            <a:r>
              <a:rPr lang="en-US" sz="6000" dirty="0"/>
              <a:t>-</a:t>
            </a:r>
            <a:br>
              <a:rPr lang="en-US" sz="6000" dirty="0"/>
            </a:br>
            <a:r>
              <a:rPr lang="en-US" sz="4000" dirty="0"/>
              <a:t>During the Ride</a:t>
            </a:r>
          </a:p>
        </p:txBody>
      </p:sp>
    </p:spTree>
    <p:extLst>
      <p:ext uri="{BB962C8B-B14F-4D97-AF65-F5344CB8AC3E}">
        <p14:creationId xmlns:p14="http://schemas.microsoft.com/office/powerpoint/2010/main" val="3445304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Ride Leader </a:t>
            </a:r>
            <a:br>
              <a:rPr lang="en-US" dirty="0"/>
            </a:br>
            <a:r>
              <a:rPr lang="en-US" sz="2800" dirty="0"/>
              <a:t>During the ride</a:t>
            </a:r>
          </a:p>
        </p:txBody>
      </p:sp>
      <p:sp>
        <p:nvSpPr>
          <p:cNvPr id="3" name="Content Placeholder 2"/>
          <p:cNvSpPr>
            <a:spLocks noGrp="1"/>
          </p:cNvSpPr>
          <p:nvPr>
            <p:ph idx="1"/>
          </p:nvPr>
        </p:nvSpPr>
        <p:spPr/>
        <p:txBody>
          <a:bodyPr/>
          <a:lstStyle/>
          <a:p>
            <a:r>
              <a:rPr lang="en-US" dirty="0"/>
              <a:t>Start on time</a:t>
            </a:r>
          </a:p>
          <a:p>
            <a:r>
              <a:rPr lang="en-US" dirty="0"/>
              <a:t>Ride at the advertised pace</a:t>
            </a:r>
          </a:p>
          <a:p>
            <a:r>
              <a:rPr lang="en-US" dirty="0"/>
              <a:t>Follow advised route</a:t>
            </a:r>
          </a:p>
          <a:p>
            <a:r>
              <a:rPr lang="en-US" dirty="0"/>
              <a:t>Stop at indicated rest stops</a:t>
            </a:r>
          </a:p>
          <a:p>
            <a:r>
              <a:rPr lang="en-US" dirty="0"/>
              <a:t>Regroup whenever possible if group has broken apart</a:t>
            </a:r>
          </a:p>
          <a:p>
            <a:r>
              <a:rPr lang="en-US" dirty="0"/>
              <a:t>Set a safe example</a:t>
            </a:r>
          </a:p>
          <a:p>
            <a:pPr lvl="1"/>
            <a:r>
              <a:rPr lang="en-US" dirty="0"/>
              <a:t>Obey traffic laws</a:t>
            </a:r>
          </a:p>
          <a:p>
            <a:pPr lvl="1"/>
            <a:r>
              <a:rPr lang="en-US" dirty="0"/>
              <a:t>Stop signs and stop lights are not optional (one foot down rule)</a:t>
            </a:r>
          </a:p>
          <a:p>
            <a:pPr lvl="1"/>
            <a:r>
              <a:rPr lang="en-US" dirty="0"/>
              <a:t>Signal turns and obstacles appropriately</a:t>
            </a:r>
          </a:p>
          <a:p>
            <a:endParaRPr lang="en-US" dirty="0"/>
          </a:p>
        </p:txBody>
      </p:sp>
    </p:spTree>
    <p:extLst>
      <p:ext uri="{BB962C8B-B14F-4D97-AF65-F5344CB8AC3E}">
        <p14:creationId xmlns:p14="http://schemas.microsoft.com/office/powerpoint/2010/main" val="337875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Ride Leader </a:t>
            </a:r>
            <a:br>
              <a:rPr lang="en-US" dirty="0"/>
            </a:br>
            <a:r>
              <a:rPr lang="en-US" sz="2800" dirty="0"/>
              <a:t>During the ride</a:t>
            </a:r>
          </a:p>
        </p:txBody>
      </p:sp>
      <p:sp>
        <p:nvSpPr>
          <p:cNvPr id="3" name="Content Placeholder 2"/>
          <p:cNvSpPr>
            <a:spLocks noGrp="1"/>
          </p:cNvSpPr>
          <p:nvPr>
            <p:ph idx="1"/>
          </p:nvPr>
        </p:nvSpPr>
        <p:spPr/>
        <p:txBody>
          <a:bodyPr/>
          <a:lstStyle/>
          <a:p>
            <a:pPr marL="0" indent="0">
              <a:buNone/>
            </a:pPr>
            <a:r>
              <a:rPr lang="en-US" dirty="0"/>
              <a:t>Pay attention to new riders</a:t>
            </a:r>
          </a:p>
          <a:p>
            <a:pPr lvl="1"/>
            <a:r>
              <a:rPr lang="en-US" dirty="0"/>
              <a:t>Answer questions and concerns</a:t>
            </a:r>
          </a:p>
          <a:p>
            <a:pPr lvl="1"/>
            <a:r>
              <a:rPr lang="en-US" dirty="0"/>
              <a:t>Refer to someone who might be able to help</a:t>
            </a:r>
          </a:p>
          <a:p>
            <a:pPr lvl="1"/>
            <a:r>
              <a:rPr lang="en-US" dirty="0"/>
              <a:t>Identify and correct problems early</a:t>
            </a:r>
          </a:p>
          <a:p>
            <a:pPr lvl="3"/>
            <a:r>
              <a:rPr lang="en-US" dirty="0"/>
              <a:t>Overlapping wheels (half wheeling) especially in windy conditions</a:t>
            </a:r>
          </a:p>
          <a:p>
            <a:pPr lvl="3"/>
            <a:r>
              <a:rPr lang="en-US" dirty="0"/>
              <a:t>Being unpredictable</a:t>
            </a:r>
          </a:p>
          <a:p>
            <a:pPr lvl="3"/>
            <a:r>
              <a:rPr lang="en-US" dirty="0"/>
              <a:t>Not checking over shoulder before moving</a:t>
            </a:r>
          </a:p>
          <a:p>
            <a:pPr lvl="3"/>
            <a:r>
              <a:rPr lang="en-US" dirty="0"/>
              <a:t>Riding too fast</a:t>
            </a:r>
          </a:p>
          <a:p>
            <a:pPr lvl="3"/>
            <a:r>
              <a:rPr lang="en-US" dirty="0"/>
              <a:t>Racing</a:t>
            </a:r>
          </a:p>
          <a:p>
            <a:pPr lvl="3"/>
            <a:endParaRPr lang="en-US" dirty="0"/>
          </a:p>
          <a:p>
            <a:pPr marL="0" indent="0">
              <a:buNone/>
            </a:pPr>
            <a:r>
              <a:rPr lang="en-US" dirty="0"/>
              <a:t>Communicate!</a:t>
            </a:r>
          </a:p>
          <a:p>
            <a:endParaRPr lang="en-US" dirty="0"/>
          </a:p>
        </p:txBody>
      </p:sp>
    </p:spTree>
    <p:extLst>
      <p:ext uri="{BB962C8B-B14F-4D97-AF65-F5344CB8AC3E}">
        <p14:creationId xmlns:p14="http://schemas.microsoft.com/office/powerpoint/2010/main" val="314986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395" y="758952"/>
            <a:ext cx="10429102" cy="4041648"/>
          </a:xfrm>
        </p:spPr>
        <p:txBody>
          <a:bodyPr>
            <a:normAutofit/>
          </a:bodyPr>
          <a:lstStyle/>
          <a:p>
            <a:pPr algn="ctr"/>
            <a:r>
              <a:rPr lang="en-US" sz="6000" dirty="0"/>
              <a:t>Ride Leader Role Description </a:t>
            </a:r>
            <a:br>
              <a:rPr lang="en-US" sz="6000" dirty="0"/>
            </a:br>
            <a:r>
              <a:rPr lang="en-US" sz="6000" dirty="0"/>
              <a:t>-</a:t>
            </a:r>
            <a:br>
              <a:rPr lang="en-US" sz="6000" dirty="0"/>
            </a:br>
            <a:r>
              <a:rPr lang="en-US" sz="4000" dirty="0"/>
              <a:t>Trouble Shooting</a:t>
            </a:r>
          </a:p>
        </p:txBody>
      </p:sp>
    </p:spTree>
    <p:extLst>
      <p:ext uri="{BB962C8B-B14F-4D97-AF65-F5344CB8AC3E}">
        <p14:creationId xmlns:p14="http://schemas.microsoft.com/office/powerpoint/2010/main" val="4253228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Ride Leader </a:t>
            </a:r>
            <a:br>
              <a:rPr lang="en-US" dirty="0"/>
            </a:br>
            <a:r>
              <a:rPr lang="en-US" sz="2800" dirty="0"/>
              <a:t>Troubleshooting</a:t>
            </a:r>
          </a:p>
        </p:txBody>
      </p:sp>
      <p:sp>
        <p:nvSpPr>
          <p:cNvPr id="3" name="Content Placeholder 2"/>
          <p:cNvSpPr>
            <a:spLocks noGrp="1"/>
          </p:cNvSpPr>
          <p:nvPr>
            <p:ph idx="1"/>
          </p:nvPr>
        </p:nvSpPr>
        <p:spPr/>
        <p:txBody>
          <a:bodyPr/>
          <a:lstStyle/>
          <a:p>
            <a:pPr marL="0" indent="0" hangingPunct="0">
              <a:buNone/>
            </a:pPr>
            <a:r>
              <a:rPr lang="en-US" sz="2000" dirty="0"/>
              <a:t>Situations:</a:t>
            </a:r>
          </a:p>
          <a:p>
            <a:pPr hangingPunct="0"/>
            <a:r>
              <a:rPr lang="en-US" dirty="0"/>
              <a:t>Bike not in good working order</a:t>
            </a:r>
          </a:p>
          <a:p>
            <a:pPr hangingPunct="0"/>
            <a:r>
              <a:rPr lang="en-US" dirty="0"/>
              <a:t>Mechanical</a:t>
            </a:r>
          </a:p>
          <a:p>
            <a:pPr lvl="1" hangingPunct="0"/>
            <a:r>
              <a:rPr lang="en-US" dirty="0"/>
              <a:t>No repair kit</a:t>
            </a:r>
          </a:p>
          <a:p>
            <a:pPr hangingPunct="0"/>
            <a:r>
              <a:rPr lang="en-US" dirty="0"/>
              <a:t>Dropped riders/stragglers</a:t>
            </a:r>
          </a:p>
          <a:p>
            <a:pPr hangingPunct="0"/>
            <a:r>
              <a:rPr lang="en-US" dirty="0"/>
              <a:t>Exhausted cyclist</a:t>
            </a:r>
          </a:p>
          <a:p>
            <a:pPr hangingPunct="0"/>
            <a:endParaRPr lang="en-US" dirty="0"/>
          </a:p>
          <a:p>
            <a:pPr marL="274320" lvl="1"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8701" y="2300288"/>
            <a:ext cx="5356436" cy="4017327"/>
          </a:xfrm>
          <a:prstGeom prst="rect">
            <a:avLst/>
          </a:prstGeom>
        </p:spPr>
      </p:pic>
    </p:spTree>
    <p:extLst>
      <p:ext uri="{BB962C8B-B14F-4D97-AF65-F5344CB8AC3E}">
        <p14:creationId xmlns:p14="http://schemas.microsoft.com/office/powerpoint/2010/main" val="151212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Ride Leader </a:t>
            </a:r>
            <a:br>
              <a:rPr lang="en-US" dirty="0"/>
            </a:br>
            <a:r>
              <a:rPr lang="en-US" sz="2800" dirty="0"/>
              <a:t>Troubleshooting</a:t>
            </a:r>
          </a:p>
        </p:txBody>
      </p:sp>
      <p:sp>
        <p:nvSpPr>
          <p:cNvPr id="3" name="Content Placeholder 2"/>
          <p:cNvSpPr>
            <a:spLocks noGrp="1"/>
          </p:cNvSpPr>
          <p:nvPr>
            <p:ph idx="1"/>
          </p:nvPr>
        </p:nvSpPr>
        <p:spPr/>
        <p:txBody>
          <a:bodyPr/>
          <a:lstStyle/>
          <a:p>
            <a:pPr marL="0" indent="0" hangingPunct="0">
              <a:buNone/>
            </a:pPr>
            <a:r>
              <a:rPr lang="en-US" sz="2000" dirty="0"/>
              <a:t>Things that are not allowed:</a:t>
            </a:r>
          </a:p>
          <a:p>
            <a:pPr hangingPunct="0"/>
            <a:r>
              <a:rPr lang="en-US" sz="1600" dirty="0"/>
              <a:t>Ear buds</a:t>
            </a:r>
          </a:p>
          <a:p>
            <a:pPr hangingPunct="0"/>
            <a:r>
              <a:rPr lang="en-US" sz="1600" dirty="0"/>
              <a:t>Cell phone use while riding</a:t>
            </a:r>
          </a:p>
          <a:p>
            <a:pPr hangingPunct="0"/>
            <a:r>
              <a:rPr lang="en-US" sz="1600" dirty="0"/>
              <a:t>Reckless cyclists</a:t>
            </a:r>
          </a:p>
          <a:p>
            <a:pPr hangingPunct="0"/>
            <a:r>
              <a:rPr lang="en-US" sz="1600" dirty="0"/>
              <a:t>Uninvited guests</a:t>
            </a:r>
          </a:p>
          <a:p>
            <a:pPr hangingPunct="0"/>
            <a:endParaRPr lang="en-US" dirty="0"/>
          </a:p>
          <a:p>
            <a:pPr hangingPunct="0"/>
            <a:endParaRPr lang="en-US" dirty="0"/>
          </a:p>
          <a:p>
            <a:pPr marL="274320" lvl="1"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786" y="2008413"/>
            <a:ext cx="4370387" cy="4309202"/>
          </a:xfrm>
          <a:prstGeom prst="rect">
            <a:avLst/>
          </a:prstGeom>
        </p:spPr>
      </p:pic>
    </p:spTree>
    <p:extLst>
      <p:ext uri="{BB962C8B-B14F-4D97-AF65-F5344CB8AC3E}">
        <p14:creationId xmlns:p14="http://schemas.microsoft.com/office/powerpoint/2010/main" val="20832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5611" y="758952"/>
            <a:ext cx="10503243" cy="4041648"/>
          </a:xfrm>
        </p:spPr>
        <p:txBody>
          <a:bodyPr>
            <a:normAutofit/>
          </a:bodyPr>
          <a:lstStyle/>
          <a:p>
            <a:pPr algn="ctr"/>
            <a:r>
              <a:rPr lang="en-US" sz="6000" dirty="0"/>
              <a:t>Ride Leader Role Description </a:t>
            </a:r>
            <a:br>
              <a:rPr lang="en-US" sz="6000" dirty="0"/>
            </a:br>
            <a:r>
              <a:rPr lang="en-US" sz="6000" dirty="0"/>
              <a:t>-</a:t>
            </a:r>
            <a:br>
              <a:rPr lang="en-US" sz="6000" dirty="0"/>
            </a:br>
            <a:r>
              <a:rPr lang="en-US" sz="4000" dirty="0"/>
              <a:t>Injuries/Crashes</a:t>
            </a:r>
          </a:p>
        </p:txBody>
      </p:sp>
    </p:spTree>
    <p:extLst>
      <p:ext uri="{BB962C8B-B14F-4D97-AF65-F5344CB8AC3E}">
        <p14:creationId xmlns:p14="http://schemas.microsoft.com/office/powerpoint/2010/main" val="244865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9516" b="9516"/>
          <a:stretch>
            <a:fillRect/>
          </a:stretch>
        </p:blipFill>
        <p:spPr/>
      </p:pic>
      <p:sp>
        <p:nvSpPr>
          <p:cNvPr id="4" name="Text Placeholder 3"/>
          <p:cNvSpPr>
            <a:spLocks noGrp="1"/>
          </p:cNvSpPr>
          <p:nvPr>
            <p:ph type="body" sz="half" idx="2"/>
          </p:nvPr>
        </p:nvSpPr>
        <p:spPr>
          <a:xfrm>
            <a:off x="827903" y="5601962"/>
            <a:ext cx="9982200" cy="597011"/>
          </a:xfrm>
        </p:spPr>
        <p:txBody>
          <a:bodyPr>
            <a:noAutofit/>
          </a:bodyPr>
          <a:lstStyle/>
          <a:p>
            <a:r>
              <a:rPr lang="en-US" sz="3600" b="1" dirty="0"/>
              <a:t>Why should YOU know your club’s Risk Management Plan?</a:t>
            </a:r>
          </a:p>
        </p:txBody>
      </p:sp>
    </p:spTree>
    <p:extLst>
      <p:ext uri="{BB962C8B-B14F-4D97-AF65-F5344CB8AC3E}">
        <p14:creationId xmlns:p14="http://schemas.microsoft.com/office/powerpoint/2010/main" val="319314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Ride Leader </a:t>
            </a:r>
            <a:br>
              <a:rPr lang="en-US" dirty="0"/>
            </a:br>
            <a:r>
              <a:rPr lang="en-US" sz="2800" dirty="0"/>
              <a:t>Injuries/Crashes</a:t>
            </a:r>
          </a:p>
        </p:txBody>
      </p:sp>
      <p:sp>
        <p:nvSpPr>
          <p:cNvPr id="3" name="Content Placeholder 2"/>
          <p:cNvSpPr>
            <a:spLocks noGrp="1"/>
          </p:cNvSpPr>
          <p:nvPr>
            <p:ph idx="1"/>
          </p:nvPr>
        </p:nvSpPr>
        <p:spPr>
          <a:xfrm>
            <a:off x="1261871" y="1828800"/>
            <a:ext cx="9266086" cy="4351337"/>
          </a:xfrm>
        </p:spPr>
        <p:txBody>
          <a:bodyPr/>
          <a:lstStyle/>
          <a:p>
            <a:pPr marL="0" indent="0">
              <a:buNone/>
            </a:pPr>
            <a:r>
              <a:rPr lang="en-US" sz="2000" dirty="0"/>
              <a:t>In the event of a crash or injury:</a:t>
            </a:r>
          </a:p>
          <a:p>
            <a:pPr lvl="1"/>
            <a:r>
              <a:rPr lang="en-US" sz="1800" dirty="0"/>
              <a:t>Stay calm – delegate responsibilities</a:t>
            </a:r>
          </a:p>
          <a:p>
            <a:pPr lvl="1"/>
            <a:r>
              <a:rPr lang="en-US" sz="1800" dirty="0"/>
              <a:t>Remind others to stay out of harms way</a:t>
            </a:r>
          </a:p>
          <a:p>
            <a:pPr lvl="1"/>
            <a:r>
              <a:rPr lang="en-US" sz="1800" dirty="0"/>
              <a:t>Check for danger</a:t>
            </a:r>
          </a:p>
          <a:p>
            <a:pPr lvl="2"/>
            <a:r>
              <a:rPr lang="en-US" sz="1600" dirty="0"/>
              <a:t>Move off the road if safe and possible</a:t>
            </a:r>
          </a:p>
          <a:p>
            <a:pPr lvl="2"/>
            <a:r>
              <a:rPr lang="en-US" sz="1600" dirty="0"/>
              <a:t>Stop or direct traffic if necessary</a:t>
            </a:r>
          </a:p>
          <a:p>
            <a:pPr lvl="1"/>
            <a:r>
              <a:rPr lang="en-US" sz="1800" dirty="0"/>
              <a:t>Identify mechanism of injury and minimize further injury</a:t>
            </a:r>
          </a:p>
          <a:p>
            <a:pPr lvl="1"/>
            <a:r>
              <a:rPr lang="en-US" sz="1800" dirty="0"/>
              <a:t>Don’t Move the victim if any suspicion of head/neck/back injury or broken bones</a:t>
            </a:r>
          </a:p>
          <a:p>
            <a:pPr lvl="1"/>
            <a:r>
              <a:rPr lang="en-US" sz="1800" dirty="0"/>
              <a:t>If in doubt, call 911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745" y="365760"/>
            <a:ext cx="4480019" cy="2523744"/>
          </a:xfrm>
          <a:prstGeom prst="rect">
            <a:avLst/>
          </a:prstGeom>
        </p:spPr>
      </p:pic>
    </p:spTree>
    <p:extLst>
      <p:ext uri="{BB962C8B-B14F-4D97-AF65-F5344CB8AC3E}">
        <p14:creationId xmlns:p14="http://schemas.microsoft.com/office/powerpoint/2010/main" val="266317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Ride Leader </a:t>
            </a:r>
            <a:br>
              <a:rPr lang="en-US" dirty="0"/>
            </a:br>
            <a:r>
              <a:rPr lang="en-US" sz="2800" dirty="0"/>
              <a:t>Injuries/Crashes</a:t>
            </a:r>
          </a:p>
        </p:txBody>
      </p:sp>
      <p:sp>
        <p:nvSpPr>
          <p:cNvPr id="3" name="Content Placeholder 2"/>
          <p:cNvSpPr>
            <a:spLocks noGrp="1"/>
          </p:cNvSpPr>
          <p:nvPr>
            <p:ph idx="1"/>
          </p:nvPr>
        </p:nvSpPr>
        <p:spPr/>
        <p:txBody>
          <a:bodyPr/>
          <a:lstStyle/>
          <a:p>
            <a:pPr marL="0" indent="0">
              <a:buNone/>
            </a:pPr>
            <a:r>
              <a:rPr lang="en-US" sz="2000" dirty="0"/>
              <a:t>Crash/Injury procedure:</a:t>
            </a:r>
          </a:p>
          <a:p>
            <a:pPr lvl="1"/>
            <a:r>
              <a:rPr lang="en-US" sz="1800" dirty="0"/>
              <a:t>Check for a response from the injured rider</a:t>
            </a:r>
          </a:p>
          <a:p>
            <a:pPr lvl="2"/>
            <a:r>
              <a:rPr lang="en-US" sz="1600" dirty="0"/>
              <a:t>Look for signs of confusion or disorientation</a:t>
            </a:r>
          </a:p>
          <a:p>
            <a:pPr lvl="2"/>
            <a:r>
              <a:rPr lang="en-US" sz="1600" dirty="0"/>
              <a:t>Any crash resulting in a blow to the head = immediate stoppage of the ride</a:t>
            </a:r>
          </a:p>
          <a:p>
            <a:pPr lvl="1"/>
            <a:r>
              <a:rPr lang="en-US" sz="1800" dirty="0"/>
              <a:t>Administer first aid to the best of your ability (or delegate)</a:t>
            </a:r>
          </a:p>
          <a:p>
            <a:pPr lvl="1"/>
            <a:r>
              <a:rPr lang="en-US" sz="1800" dirty="0"/>
              <a:t>Get personal information and medical history and write it down</a:t>
            </a:r>
          </a:p>
          <a:p>
            <a:pPr lvl="1"/>
            <a:r>
              <a:rPr lang="en-US" sz="1800" dirty="0"/>
              <a:t>Comfort the victim</a:t>
            </a:r>
          </a:p>
          <a:p>
            <a:pPr lvl="1"/>
            <a:r>
              <a:rPr lang="en-US" sz="1800" dirty="0"/>
              <a:t>Send incident information to the club executive ASAP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4112" y="3873186"/>
            <a:ext cx="3200400" cy="2743200"/>
          </a:xfrm>
          <a:prstGeom prst="rect">
            <a:avLst/>
          </a:prstGeom>
        </p:spPr>
      </p:pic>
    </p:spTree>
    <p:extLst>
      <p:ext uri="{BB962C8B-B14F-4D97-AF65-F5344CB8AC3E}">
        <p14:creationId xmlns:p14="http://schemas.microsoft.com/office/powerpoint/2010/main" val="182350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5611" y="758952"/>
            <a:ext cx="10503243" cy="4041648"/>
          </a:xfrm>
        </p:spPr>
        <p:txBody>
          <a:bodyPr>
            <a:normAutofit/>
          </a:bodyPr>
          <a:lstStyle/>
          <a:p>
            <a:pPr algn="ctr"/>
            <a:r>
              <a:rPr lang="en-US" sz="6000" dirty="0"/>
              <a:t>Ride Leader Role Description </a:t>
            </a:r>
            <a:br>
              <a:rPr lang="en-US" sz="6000" dirty="0"/>
            </a:br>
            <a:r>
              <a:rPr lang="en-US" sz="6000" dirty="0"/>
              <a:t>-</a:t>
            </a:r>
            <a:br>
              <a:rPr lang="en-US" sz="6000" dirty="0"/>
            </a:br>
            <a:r>
              <a:rPr lang="en-US" sz="4000" dirty="0"/>
              <a:t>Concussions &amp; Rowan’s Law</a:t>
            </a:r>
          </a:p>
        </p:txBody>
      </p:sp>
    </p:spTree>
    <p:extLst>
      <p:ext uri="{BB962C8B-B14F-4D97-AF65-F5344CB8AC3E}">
        <p14:creationId xmlns:p14="http://schemas.microsoft.com/office/powerpoint/2010/main" val="2798022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Ride Leader </a:t>
            </a:r>
            <a:br>
              <a:rPr lang="en-US" dirty="0"/>
            </a:br>
            <a:r>
              <a:rPr lang="en-US" sz="2800" dirty="0"/>
              <a:t>Concussions &amp; Rowan’s Law</a:t>
            </a:r>
          </a:p>
        </p:txBody>
      </p:sp>
      <p:sp>
        <p:nvSpPr>
          <p:cNvPr id="3" name="Content Placeholder 2"/>
          <p:cNvSpPr>
            <a:spLocks noGrp="1"/>
          </p:cNvSpPr>
          <p:nvPr>
            <p:ph idx="1"/>
          </p:nvPr>
        </p:nvSpPr>
        <p:spPr/>
        <p:txBody>
          <a:bodyPr/>
          <a:lstStyle/>
          <a:p>
            <a:pPr marL="0" indent="0" hangingPunct="0">
              <a:buNone/>
            </a:pPr>
            <a:r>
              <a:rPr lang="en-US" sz="2000" dirty="0"/>
              <a:t>Causes:</a:t>
            </a:r>
          </a:p>
          <a:p>
            <a:pPr hangingPunct="0"/>
            <a:r>
              <a:rPr lang="en-US" dirty="0"/>
              <a:t>Impact to the head</a:t>
            </a:r>
          </a:p>
          <a:p>
            <a:pPr hangingPunct="0"/>
            <a:r>
              <a:rPr lang="en-US" dirty="0"/>
              <a:t>Rapid deceleration</a:t>
            </a:r>
          </a:p>
          <a:p>
            <a:pPr hangingPunct="0"/>
            <a:r>
              <a:rPr lang="en-US" dirty="0"/>
              <a:t>Crashes and collisions</a:t>
            </a:r>
          </a:p>
          <a:p>
            <a:pPr hangingPunct="0"/>
            <a:r>
              <a:rPr lang="en-US" dirty="0"/>
              <a:t>Head hitting the ground</a:t>
            </a:r>
          </a:p>
          <a:p>
            <a:pPr hangingPunct="0"/>
            <a:r>
              <a:rPr lang="en-US" dirty="0"/>
              <a:t>Whiplash caused by an incident</a:t>
            </a:r>
          </a:p>
          <a:p>
            <a:pPr marL="274320" lvl="1" indent="0">
              <a:buNone/>
            </a:pPr>
            <a:endParaRPr lang="en-US" dirty="0"/>
          </a:p>
          <a:p>
            <a:endParaRPr lang="en-US" dirty="0"/>
          </a:p>
        </p:txBody>
      </p:sp>
      <p:pic>
        <p:nvPicPr>
          <p:cNvPr id="1026" name="Picture 2" descr="Concussion: Traumatic Brain Injury Symptoms, Test &amp; Treatment">
            <a:extLst>
              <a:ext uri="{FF2B5EF4-FFF2-40B4-BE49-F238E27FC236}">
                <a16:creationId xmlns:a16="http://schemas.microsoft.com/office/drawing/2014/main" id="{00C47D50-BEB2-4FEF-B907-492AB684A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701" y="2300288"/>
            <a:ext cx="5361650" cy="364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55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Ride Leader </a:t>
            </a:r>
            <a:br>
              <a:rPr lang="en-US" dirty="0"/>
            </a:br>
            <a:r>
              <a:rPr lang="en-US" sz="2800" dirty="0"/>
              <a:t>Concussions &amp; Rowan’s Law</a:t>
            </a:r>
          </a:p>
        </p:txBody>
      </p:sp>
      <p:sp>
        <p:nvSpPr>
          <p:cNvPr id="3" name="Content Placeholder 2"/>
          <p:cNvSpPr>
            <a:spLocks noGrp="1"/>
          </p:cNvSpPr>
          <p:nvPr>
            <p:ph idx="1"/>
          </p:nvPr>
        </p:nvSpPr>
        <p:spPr/>
        <p:txBody>
          <a:bodyPr>
            <a:normAutofit/>
          </a:bodyPr>
          <a:lstStyle/>
          <a:p>
            <a:pPr marL="0" indent="0" hangingPunct="0">
              <a:buNone/>
            </a:pPr>
            <a:r>
              <a:rPr lang="en-US" sz="2000" dirty="0"/>
              <a:t>Symptoms:</a:t>
            </a:r>
          </a:p>
          <a:p>
            <a:pPr hangingPunct="0"/>
            <a:r>
              <a:rPr lang="en-US" dirty="0"/>
              <a:t>Loss of memory/time</a:t>
            </a:r>
          </a:p>
          <a:p>
            <a:pPr hangingPunct="0"/>
            <a:r>
              <a:rPr lang="en-US" dirty="0"/>
              <a:t>Dizziness</a:t>
            </a:r>
          </a:p>
          <a:p>
            <a:pPr hangingPunct="0"/>
            <a:r>
              <a:rPr lang="en-US" dirty="0"/>
              <a:t>Ringing in the ears</a:t>
            </a:r>
          </a:p>
          <a:p>
            <a:pPr hangingPunct="0"/>
            <a:r>
              <a:rPr lang="en-US" dirty="0"/>
              <a:t>Nausea</a:t>
            </a:r>
          </a:p>
          <a:p>
            <a:pPr hangingPunct="0"/>
            <a:r>
              <a:rPr lang="en-US" dirty="0"/>
              <a:t>Light sensitivity</a:t>
            </a:r>
          </a:p>
          <a:p>
            <a:pPr hangingPunct="0"/>
            <a:r>
              <a:rPr lang="en-US" dirty="0"/>
              <a:t>Drowsiness</a:t>
            </a:r>
          </a:p>
          <a:p>
            <a:endParaRPr lang="en-US" dirty="0"/>
          </a:p>
        </p:txBody>
      </p:sp>
      <p:pic>
        <p:nvPicPr>
          <p:cNvPr id="1026" name="Picture 2" descr="Concussion: Traumatic Brain Injury Symptoms, Test &amp; Treatment">
            <a:extLst>
              <a:ext uri="{FF2B5EF4-FFF2-40B4-BE49-F238E27FC236}">
                <a16:creationId xmlns:a16="http://schemas.microsoft.com/office/drawing/2014/main" id="{00C47D50-BEB2-4FEF-B907-492AB684A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701" y="2300288"/>
            <a:ext cx="5361650" cy="364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82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Ride Leader </a:t>
            </a:r>
            <a:br>
              <a:rPr lang="en-US" dirty="0"/>
            </a:br>
            <a:r>
              <a:rPr lang="en-US" sz="2800" dirty="0"/>
              <a:t>Concussions &amp; Rowan’s Law</a:t>
            </a:r>
          </a:p>
        </p:txBody>
      </p:sp>
      <p:sp>
        <p:nvSpPr>
          <p:cNvPr id="3" name="Content Placeholder 2"/>
          <p:cNvSpPr>
            <a:spLocks noGrp="1"/>
          </p:cNvSpPr>
          <p:nvPr>
            <p:ph idx="1"/>
          </p:nvPr>
        </p:nvSpPr>
        <p:spPr>
          <a:xfrm>
            <a:off x="1261872" y="1828800"/>
            <a:ext cx="4006829" cy="4351337"/>
          </a:xfrm>
        </p:spPr>
        <p:txBody>
          <a:bodyPr>
            <a:normAutofit/>
          </a:bodyPr>
          <a:lstStyle/>
          <a:p>
            <a:pPr marL="0" indent="0" hangingPunct="0">
              <a:buNone/>
            </a:pPr>
            <a:r>
              <a:rPr lang="en-US" sz="2000" dirty="0"/>
              <a:t>What to do if you suspect a head injury:</a:t>
            </a:r>
          </a:p>
          <a:p>
            <a:pPr hangingPunct="0"/>
            <a:r>
              <a:rPr lang="en-US" dirty="0"/>
              <a:t>Immediate removal from the sport</a:t>
            </a:r>
          </a:p>
          <a:p>
            <a:pPr lvl="1" hangingPunct="0"/>
            <a:r>
              <a:rPr lang="en-US" dirty="0"/>
              <a:t>We are not telling you to diagnose a concussion, you are not a doctor</a:t>
            </a:r>
          </a:p>
          <a:p>
            <a:pPr lvl="1" hangingPunct="0"/>
            <a:r>
              <a:rPr lang="en-US" dirty="0"/>
              <a:t>Any head injury is grounds for removal from the sport</a:t>
            </a:r>
          </a:p>
          <a:p>
            <a:pPr lvl="1" hangingPunct="0"/>
            <a:r>
              <a:rPr lang="en-US" dirty="0"/>
              <a:t>Get the rider home safely (pickup from family member or ambulance)</a:t>
            </a:r>
          </a:p>
          <a:p>
            <a:pPr lvl="1" hangingPunct="0"/>
            <a:r>
              <a:rPr lang="en-US" dirty="0"/>
              <a:t>Fill out accident report</a:t>
            </a:r>
          </a:p>
          <a:p>
            <a:pPr lvl="1" hangingPunct="0"/>
            <a:r>
              <a:rPr lang="en-US" dirty="0"/>
              <a:t>Club to follow up with injured person and engage in return to sport protocol as found in club concussion policy</a:t>
            </a:r>
          </a:p>
        </p:txBody>
      </p:sp>
      <p:pic>
        <p:nvPicPr>
          <p:cNvPr id="1026" name="Picture 2" descr="Concussion: Traumatic Brain Injury Symptoms, Test &amp; Treatment">
            <a:extLst>
              <a:ext uri="{FF2B5EF4-FFF2-40B4-BE49-F238E27FC236}">
                <a16:creationId xmlns:a16="http://schemas.microsoft.com/office/drawing/2014/main" id="{00C47D50-BEB2-4FEF-B907-492AB684A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701" y="2300288"/>
            <a:ext cx="5361650" cy="364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3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1535" y="758952"/>
            <a:ext cx="10416746" cy="4041648"/>
          </a:xfrm>
        </p:spPr>
        <p:txBody>
          <a:bodyPr>
            <a:normAutofit/>
          </a:bodyPr>
          <a:lstStyle/>
          <a:p>
            <a:pPr algn="ctr"/>
            <a:r>
              <a:rPr lang="en-US" sz="6000" dirty="0"/>
              <a:t>Ride Leader Role Description </a:t>
            </a:r>
            <a:br>
              <a:rPr lang="en-US" sz="6000" dirty="0"/>
            </a:br>
            <a:r>
              <a:rPr lang="en-US" sz="6000" dirty="0"/>
              <a:t>-</a:t>
            </a:r>
            <a:br>
              <a:rPr lang="en-US" sz="6000" dirty="0"/>
            </a:br>
            <a:r>
              <a:rPr lang="en-US" sz="4000" dirty="0"/>
              <a:t>After the Ride</a:t>
            </a:r>
          </a:p>
        </p:txBody>
      </p:sp>
    </p:spTree>
    <p:extLst>
      <p:ext uri="{BB962C8B-B14F-4D97-AF65-F5344CB8AC3E}">
        <p14:creationId xmlns:p14="http://schemas.microsoft.com/office/powerpoint/2010/main" val="197216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Ride Leader </a:t>
            </a:r>
            <a:br>
              <a:rPr lang="en-US" dirty="0"/>
            </a:br>
            <a:r>
              <a:rPr lang="en-US" sz="2800" dirty="0"/>
              <a:t>After the ride</a:t>
            </a:r>
          </a:p>
        </p:txBody>
      </p:sp>
      <p:sp>
        <p:nvSpPr>
          <p:cNvPr id="3" name="Content Placeholder 2"/>
          <p:cNvSpPr>
            <a:spLocks noGrp="1"/>
          </p:cNvSpPr>
          <p:nvPr>
            <p:ph idx="1"/>
          </p:nvPr>
        </p:nvSpPr>
        <p:spPr>
          <a:xfrm>
            <a:off x="1261871" y="1828800"/>
            <a:ext cx="9125141" cy="4351337"/>
          </a:xfrm>
        </p:spPr>
        <p:txBody>
          <a:bodyPr/>
          <a:lstStyle/>
          <a:p>
            <a:r>
              <a:rPr lang="en-US" dirty="0"/>
              <a:t>Check in with group and provide feedback/encouragement</a:t>
            </a:r>
          </a:p>
          <a:p>
            <a:r>
              <a:rPr lang="en-US" dirty="0"/>
              <a:t>Phone calls if concerned about injured, lost or abandoned rider</a:t>
            </a:r>
          </a:p>
          <a:p>
            <a:r>
              <a:rPr lang="en-US" dirty="0"/>
              <a:t>Reports for any serious mishaps or disciplinary problems sent to club executive</a:t>
            </a:r>
          </a:p>
          <a:p>
            <a:pPr lvl="1"/>
            <a:r>
              <a:rPr lang="en-US" dirty="0"/>
              <a:t>Name of those involved</a:t>
            </a:r>
          </a:p>
          <a:p>
            <a:pPr lvl="1"/>
            <a:r>
              <a:rPr lang="en-US" dirty="0"/>
              <a:t>Description of incident or action</a:t>
            </a:r>
          </a:p>
          <a:p>
            <a:pPr lvl="1"/>
            <a:r>
              <a:rPr lang="en-US" dirty="0"/>
              <a:t>Date</a:t>
            </a:r>
          </a:p>
          <a:p>
            <a:pPr lvl="1"/>
            <a:r>
              <a:rPr lang="en-US" dirty="0"/>
              <a:t>Location</a:t>
            </a:r>
          </a:p>
          <a:p>
            <a:pPr lvl="1"/>
            <a:r>
              <a:rPr lang="en-US" dirty="0"/>
              <a:t>Any witnesses</a:t>
            </a:r>
          </a:p>
          <a:p>
            <a:endParaRPr lang="en-US" dirty="0"/>
          </a:p>
        </p:txBody>
      </p:sp>
    </p:spTree>
    <p:extLst>
      <p:ext uri="{BB962C8B-B14F-4D97-AF65-F5344CB8AC3E}">
        <p14:creationId xmlns:p14="http://schemas.microsoft.com/office/powerpoint/2010/main" val="41229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238" y="787527"/>
            <a:ext cx="11129962" cy="4041648"/>
          </a:xfrm>
        </p:spPr>
        <p:txBody>
          <a:bodyPr>
            <a:normAutofit/>
          </a:bodyPr>
          <a:lstStyle/>
          <a:p>
            <a:pPr algn="ctr"/>
            <a:r>
              <a:rPr lang="en-US" sz="6000" dirty="0"/>
              <a:t>Ride Leader Role Description </a:t>
            </a:r>
            <a:br>
              <a:rPr lang="en-US" sz="6000" dirty="0"/>
            </a:br>
            <a:r>
              <a:rPr lang="en-US" sz="6000" dirty="0"/>
              <a:t>-</a:t>
            </a:r>
            <a:br>
              <a:rPr lang="en-US" sz="6000" dirty="0"/>
            </a:br>
            <a:r>
              <a:rPr lang="en-US" sz="4000" dirty="0"/>
              <a:t>The Ride Leader’s role is to ensure that the ride is safe and enjoyable while following the club’s risk management plan and ride guidelines.</a:t>
            </a:r>
          </a:p>
        </p:txBody>
      </p:sp>
    </p:spTree>
    <p:extLst>
      <p:ext uri="{BB962C8B-B14F-4D97-AF65-F5344CB8AC3E}">
        <p14:creationId xmlns:p14="http://schemas.microsoft.com/office/powerpoint/2010/main" val="12153132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238" y="787527"/>
            <a:ext cx="11129962" cy="4041648"/>
          </a:xfrm>
        </p:spPr>
        <p:txBody>
          <a:bodyPr>
            <a:normAutofit/>
          </a:bodyPr>
          <a:lstStyle/>
          <a:p>
            <a:pPr algn="ctr"/>
            <a:r>
              <a:rPr lang="en-US" sz="6000" dirty="0"/>
              <a:t>Ride Leader Role Description </a:t>
            </a:r>
            <a:br>
              <a:rPr lang="en-US" sz="6000" dirty="0"/>
            </a:br>
            <a:r>
              <a:rPr lang="en-US" sz="6000" dirty="0"/>
              <a:t>-</a:t>
            </a:r>
            <a:br>
              <a:rPr lang="en-US" sz="6000" dirty="0"/>
            </a:br>
            <a:r>
              <a:rPr lang="en-US" sz="4000" dirty="0"/>
              <a:t>If at any point, safety of a rider is questioned, stop the ride.</a:t>
            </a:r>
            <a:br>
              <a:rPr lang="en-US" sz="4000" dirty="0"/>
            </a:br>
            <a:endParaRPr lang="en-US" sz="4000" dirty="0"/>
          </a:p>
        </p:txBody>
      </p:sp>
    </p:spTree>
    <p:extLst>
      <p:ext uri="{BB962C8B-B14F-4D97-AF65-F5344CB8AC3E}">
        <p14:creationId xmlns:p14="http://schemas.microsoft.com/office/powerpoint/2010/main" val="145096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Risk Management Plan</a:t>
            </a:r>
          </a:p>
        </p:txBody>
      </p:sp>
      <p:sp>
        <p:nvSpPr>
          <p:cNvPr id="3" name="Content Placeholder 2"/>
          <p:cNvSpPr>
            <a:spLocks noGrp="1"/>
          </p:cNvSpPr>
          <p:nvPr>
            <p:ph idx="1"/>
          </p:nvPr>
        </p:nvSpPr>
        <p:spPr/>
        <p:txBody>
          <a:bodyPr>
            <a:normAutofit/>
          </a:bodyPr>
          <a:lstStyle/>
          <a:p>
            <a:pPr marL="0" indent="0">
              <a:buNone/>
            </a:pPr>
            <a:r>
              <a:rPr lang="en-US" dirty="0"/>
              <a:t>Anything you find interesting?</a:t>
            </a:r>
          </a:p>
          <a:p>
            <a:pPr>
              <a:buFontTx/>
              <a:buChar char="-"/>
            </a:pPr>
            <a:r>
              <a:rPr lang="en-US" dirty="0"/>
              <a:t>Ontario Highway Traffic Act</a:t>
            </a:r>
          </a:p>
          <a:p>
            <a:pPr>
              <a:buFontTx/>
              <a:buChar char="-"/>
            </a:pPr>
            <a:r>
              <a:rPr lang="en-US" dirty="0"/>
              <a:t>Proof of membership</a:t>
            </a:r>
          </a:p>
          <a:p>
            <a:pPr>
              <a:buFontTx/>
              <a:buChar char="-"/>
            </a:pPr>
            <a:r>
              <a:rPr lang="en-US" dirty="0"/>
              <a:t>Lightning policy</a:t>
            </a:r>
          </a:p>
          <a:p>
            <a:pPr>
              <a:buFontTx/>
              <a:buChar char="-"/>
            </a:pPr>
            <a:r>
              <a:rPr lang="en-US" dirty="0"/>
              <a:t>Group sizes + distance between groups</a:t>
            </a:r>
          </a:p>
          <a:p>
            <a:pPr>
              <a:buFontTx/>
              <a:buChar char="-"/>
            </a:pPr>
            <a:r>
              <a:rPr lang="en-US" dirty="0"/>
              <a:t>No rider left behind</a:t>
            </a:r>
          </a:p>
          <a:p>
            <a:pPr>
              <a:buFontTx/>
              <a:buChar char="-"/>
            </a:pPr>
            <a:r>
              <a:rPr lang="en-US" dirty="0"/>
              <a:t>Helmets mandatory</a:t>
            </a:r>
          </a:p>
          <a:p>
            <a:pPr>
              <a:buFontTx/>
              <a:buChar char="-"/>
            </a:pPr>
            <a:r>
              <a:rPr lang="en-US" dirty="0"/>
              <a:t>Condition of bike</a:t>
            </a:r>
          </a:p>
          <a:p>
            <a:pPr>
              <a:buFontTx/>
              <a:buChar char="-"/>
            </a:pPr>
            <a:r>
              <a:rPr lang="en-US" dirty="0"/>
              <a:t>Lights </a:t>
            </a:r>
          </a:p>
          <a:p>
            <a:pPr>
              <a:buFontTx/>
              <a:buChar char="-"/>
            </a:pPr>
            <a:endParaRPr lang="en-US" dirty="0"/>
          </a:p>
        </p:txBody>
      </p:sp>
    </p:spTree>
    <p:extLst>
      <p:ext uri="{BB962C8B-B14F-4D97-AF65-F5344CB8AC3E}">
        <p14:creationId xmlns:p14="http://schemas.microsoft.com/office/powerpoint/2010/main" val="367138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r>
              <a:rPr lang="en-US" dirty="0"/>
              <a:t>On behalf of the Ontario Cycling Association – Thank you for coming!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1032" y="0"/>
            <a:ext cx="4331918" cy="4331918"/>
          </a:xfrm>
          <a:prstGeom prst="rect">
            <a:avLst/>
          </a:prstGeom>
        </p:spPr>
      </p:pic>
    </p:spTree>
    <p:extLst>
      <p:ext uri="{BB962C8B-B14F-4D97-AF65-F5344CB8AC3E}">
        <p14:creationId xmlns:p14="http://schemas.microsoft.com/office/powerpoint/2010/main" val="397169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a:t>Organized Activity Submission</a:t>
            </a:r>
          </a:p>
        </p:txBody>
      </p:sp>
    </p:spTree>
    <p:extLst>
      <p:ext uri="{BB962C8B-B14F-4D97-AF65-F5344CB8AC3E}">
        <p14:creationId xmlns:p14="http://schemas.microsoft.com/office/powerpoint/2010/main" val="205410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1141764"/>
          </a:xfrm>
        </p:spPr>
        <p:txBody>
          <a:bodyPr/>
          <a:lstStyle/>
          <a:p>
            <a:pPr algn="ctr"/>
            <a:r>
              <a:rPr lang="en-US" dirty="0"/>
              <a:t>Organized Activity Submission</a:t>
            </a:r>
          </a:p>
        </p:txBody>
      </p:sp>
      <p:sp>
        <p:nvSpPr>
          <p:cNvPr id="4" name="Content Placeholder 3"/>
          <p:cNvSpPr>
            <a:spLocks noGrp="1"/>
          </p:cNvSpPr>
          <p:nvPr>
            <p:ph sz="half" idx="2"/>
          </p:nvPr>
        </p:nvSpPr>
        <p:spPr>
          <a:xfrm>
            <a:off x="1024128" y="4040894"/>
            <a:ext cx="9582912" cy="2195314"/>
          </a:xfrm>
        </p:spPr>
        <p:txBody>
          <a:bodyPr/>
          <a:lstStyle/>
          <a:p>
            <a:r>
              <a:rPr lang="en-US" dirty="0"/>
              <a:t>Completed beginning of season (with club affiliation paperwork)</a:t>
            </a:r>
          </a:p>
          <a:p>
            <a:r>
              <a:rPr lang="en-US" dirty="0"/>
              <a:t>Requests can be made to Membership Manager</a:t>
            </a:r>
          </a:p>
          <a:p>
            <a:pPr lvl="1"/>
            <a:r>
              <a:rPr lang="en-US" dirty="0"/>
              <a:t>Up to 2 business days before activity</a:t>
            </a:r>
          </a:p>
        </p:txBody>
      </p:sp>
      <p:pic>
        <p:nvPicPr>
          <p:cNvPr id="8" name="Picture 7"/>
          <p:cNvPicPr>
            <a:picLocks noChangeAspect="1"/>
          </p:cNvPicPr>
          <p:nvPr/>
        </p:nvPicPr>
        <p:blipFill>
          <a:blip r:embed="rId3"/>
          <a:stretch>
            <a:fillRect/>
          </a:stretch>
        </p:blipFill>
        <p:spPr>
          <a:xfrm>
            <a:off x="448015" y="2051007"/>
            <a:ext cx="10506497" cy="1319829"/>
          </a:xfrm>
          <a:prstGeom prst="rect">
            <a:avLst/>
          </a:prstGeom>
        </p:spPr>
      </p:pic>
    </p:spTree>
    <p:extLst>
      <p:ext uri="{BB962C8B-B14F-4D97-AF65-F5344CB8AC3E}">
        <p14:creationId xmlns:p14="http://schemas.microsoft.com/office/powerpoint/2010/main" val="236342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291372"/>
          </a:xfrm>
        </p:spPr>
        <p:txBody>
          <a:bodyPr>
            <a:noAutofit/>
          </a:bodyPr>
          <a:lstStyle/>
          <a:p>
            <a:pPr algn="ctr"/>
            <a:r>
              <a:rPr lang="en-US" sz="6000" dirty="0"/>
              <a:t>Ride Guide</a:t>
            </a:r>
          </a:p>
        </p:txBody>
      </p:sp>
    </p:spTree>
    <p:extLst>
      <p:ext uri="{BB962C8B-B14F-4D97-AF65-F5344CB8AC3E}">
        <p14:creationId xmlns:p14="http://schemas.microsoft.com/office/powerpoint/2010/main" val="4129401792"/>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C7C7A11B5E6842B1CFC980C026A5CD" ma:contentTypeVersion="8" ma:contentTypeDescription="Create a new document." ma:contentTypeScope="" ma:versionID="4f558c9de8dc2bbca2ddc583b060992f">
  <xsd:schema xmlns:xsd="http://www.w3.org/2001/XMLSchema" xmlns:xs="http://www.w3.org/2001/XMLSchema" xmlns:p="http://schemas.microsoft.com/office/2006/metadata/properties" xmlns:ns2="9dd314a9-22d0-46bc-91ef-b43ce5952730" targetNamespace="http://schemas.microsoft.com/office/2006/metadata/properties" ma:root="true" ma:fieldsID="8720041cf59ced9a0b83e446551dd732" ns2:_="">
    <xsd:import namespace="9dd314a9-22d0-46bc-91ef-b43ce59527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d314a9-22d0-46bc-91ef-b43ce5952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E955EB-955D-4BC0-A27B-072DCF29D979}">
  <ds:schemaRefs>
    <ds:schemaRef ds:uri="http://schemas.microsoft.com/sharepoint/v3/contenttype/forms"/>
  </ds:schemaRefs>
</ds:datastoreItem>
</file>

<file path=customXml/itemProps2.xml><?xml version="1.0" encoding="utf-8"?>
<ds:datastoreItem xmlns:ds="http://schemas.openxmlformats.org/officeDocument/2006/customXml" ds:itemID="{E1684C40-268F-49B8-B812-70CD0C637B9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EEE40F8-2115-4EE1-9E12-5A7ABE394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d314a9-22d0-46bc-91ef-b43ce59527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3480</TotalTime>
  <Words>2484</Words>
  <Application>Microsoft Office PowerPoint</Application>
  <PresentationFormat>Widescreen</PresentationFormat>
  <Paragraphs>490</Paragraphs>
  <Slides>60</Slides>
  <Notes>60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Century Schoolbook</vt:lpstr>
      <vt:lpstr>Wingdings 2</vt:lpstr>
      <vt:lpstr>View</vt:lpstr>
      <vt:lpstr>PowerPoint Presentation</vt:lpstr>
      <vt:lpstr>Welcome!</vt:lpstr>
      <vt:lpstr>Risk Management Plan</vt:lpstr>
      <vt:lpstr>PowerPoint Presentation</vt:lpstr>
      <vt:lpstr>PowerPoint Presentation</vt:lpstr>
      <vt:lpstr>Risk Management Plan</vt:lpstr>
      <vt:lpstr>Organized Activity Submission</vt:lpstr>
      <vt:lpstr>Organized Activity Submission</vt:lpstr>
      <vt:lpstr>Ride Guide</vt:lpstr>
      <vt:lpstr>Ride Guide</vt:lpstr>
      <vt:lpstr>Safe Riding Practices</vt:lpstr>
      <vt:lpstr>Safe Riding Practices</vt:lpstr>
      <vt:lpstr>Safe Riding Practices</vt:lpstr>
      <vt:lpstr>Safe Riding Practices</vt:lpstr>
      <vt:lpstr>Safe Riding Practices</vt:lpstr>
      <vt:lpstr>Safe Riding Practices</vt:lpstr>
      <vt:lpstr>Safe Riding Practices</vt:lpstr>
      <vt:lpstr>Safe Riding Practices</vt:lpstr>
      <vt:lpstr>Safe Riding Practices</vt:lpstr>
      <vt:lpstr>Safe Riding Practices</vt:lpstr>
      <vt:lpstr>Safe Riding Practices</vt:lpstr>
      <vt:lpstr>Safe Riding Practices</vt:lpstr>
      <vt:lpstr>Safe Riding Practices</vt:lpstr>
      <vt:lpstr>Safe Riding Practices</vt:lpstr>
      <vt:lpstr>Safe Riding Practices</vt:lpstr>
      <vt:lpstr>Safe Riding Practices</vt:lpstr>
      <vt:lpstr>Safe Riding Practices</vt:lpstr>
      <vt:lpstr>Safe Riding Practices</vt:lpstr>
      <vt:lpstr>As ride leader, is this my job??</vt:lpstr>
      <vt:lpstr>NO!</vt:lpstr>
      <vt:lpstr> Role Description  </vt:lpstr>
      <vt:lpstr> Role Description - Ride Coordinator</vt:lpstr>
      <vt:lpstr>Ride Coordinator</vt:lpstr>
      <vt:lpstr> Role Description - Ride Leader</vt:lpstr>
      <vt:lpstr>Ride Leader (ride marshal, guide or host)</vt:lpstr>
      <vt:lpstr>Ride Leaders ARE NOT!</vt:lpstr>
      <vt:lpstr>Ride Leader</vt:lpstr>
      <vt:lpstr>Ride Leader Role Description  - 15-30min Before Ride</vt:lpstr>
      <vt:lpstr>Ride Leader  15 – 30min before ride</vt:lpstr>
      <vt:lpstr>Ride Leader Role Description  - Pre-Ride</vt:lpstr>
      <vt:lpstr>Ride Leader  Pre Ride</vt:lpstr>
      <vt:lpstr>Ride Leader  Pre Ride</vt:lpstr>
      <vt:lpstr>Ride Leader Role Description  - During the Ride</vt:lpstr>
      <vt:lpstr>Ride Leader  During the ride</vt:lpstr>
      <vt:lpstr>Ride Leader  During the ride</vt:lpstr>
      <vt:lpstr>Ride Leader Role Description  - Trouble Shooting</vt:lpstr>
      <vt:lpstr>Ride Leader  Troubleshooting</vt:lpstr>
      <vt:lpstr>Ride Leader  Troubleshooting</vt:lpstr>
      <vt:lpstr>Ride Leader Role Description  - Injuries/Crashes</vt:lpstr>
      <vt:lpstr>Ride Leader  Injuries/Crashes</vt:lpstr>
      <vt:lpstr>Ride Leader  Injuries/Crashes</vt:lpstr>
      <vt:lpstr>Ride Leader Role Description  - Concussions &amp; Rowan’s Law</vt:lpstr>
      <vt:lpstr>Ride Leader  Concussions &amp; Rowan’s Law</vt:lpstr>
      <vt:lpstr>Ride Leader  Concussions &amp; Rowan’s Law</vt:lpstr>
      <vt:lpstr>Ride Leader  Concussions &amp; Rowan’s Law</vt:lpstr>
      <vt:lpstr>Ride Leader Role Description  - After the Ride</vt:lpstr>
      <vt:lpstr>Ride Leader  After the ride</vt:lpstr>
      <vt:lpstr>Ride Leader Role Description  - The Ride Leader’s role is to ensure that the ride is safe and enjoyable while following the club’s risk management plan and ride guidelines.</vt:lpstr>
      <vt:lpstr>Ride Leader Role Description  - If at any point, safety of a rider is questioned, stop the ride.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Chantal Thompson</dc:creator>
  <cp:lastModifiedBy>Chantal Thompson</cp:lastModifiedBy>
  <cp:revision>61</cp:revision>
  <cp:lastPrinted>2019-10-31T16:57:48Z</cp:lastPrinted>
  <dcterms:created xsi:type="dcterms:W3CDTF">2019-06-12T17:57:11Z</dcterms:created>
  <dcterms:modified xsi:type="dcterms:W3CDTF">2020-08-06T21:55:27Z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0x010100CBC7C7A11B5E6842B1CFC980C026A5CD</vt:lpwstr>
  </property>
</Properties>
</file>